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6858000" cx="12192000"/>
  <p:notesSz cx="6858000" cy="9144000"/>
  <p:embeddedFontLst>
    <p:embeddedFont>
      <p:font typeface="Roboto Mono Medium"/>
      <p:regular r:id="rId77"/>
      <p:bold r:id="rId78"/>
      <p:italic r:id="rId79"/>
      <p:boldItalic r:id="rId80"/>
    </p:embeddedFont>
    <p:embeddedFont>
      <p:font typeface="Montserrat"/>
      <p:regular r:id="rId81"/>
      <p:bold r:id="rId82"/>
      <p:italic r:id="rId83"/>
      <p:boldItalic r:id="rId84"/>
    </p:embeddedFont>
    <p:embeddedFont>
      <p:font typeface="Lato"/>
      <p:regular r:id="rId85"/>
      <p:bold r:id="rId86"/>
      <p:italic r:id="rId87"/>
      <p:boldItalic r:id="rId88"/>
    </p:embeddedFont>
    <p:embeddedFont>
      <p:font typeface="Fira Code"/>
      <p:regular r:id="rId89"/>
      <p:bold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pos="624">
          <p15:clr>
            <a:srgbClr val="A4A3A4"/>
          </p15:clr>
        </p15:guide>
        <p15:guide id="3" pos="1272">
          <p15:clr>
            <a:srgbClr val="A4A3A4"/>
          </p15:clr>
        </p15:guide>
        <p15:guide id="4" pos="1944">
          <p15:clr>
            <a:srgbClr val="A4A3A4"/>
          </p15:clr>
        </p15:guide>
        <p15:guide id="5" pos="2568">
          <p15:clr>
            <a:srgbClr val="A4A3A4"/>
          </p15:clr>
        </p15:guide>
        <p15:guide id="6" pos="3192">
          <p15:clr>
            <a:srgbClr val="A4A3A4"/>
          </p15:clr>
        </p15:guide>
        <p15:guide id="7" pos="4488">
          <p15:clr>
            <a:srgbClr val="A4A3A4"/>
          </p15:clr>
        </p15:guide>
        <p15:guide id="8" pos="5112">
          <p15:clr>
            <a:srgbClr val="A4A3A4"/>
          </p15:clr>
        </p15:guide>
        <p15:guide id="9" pos="5808">
          <p15:clr>
            <a:srgbClr val="A4A3A4"/>
          </p15:clr>
        </p15:guide>
        <p15:guide id="10" pos="6408">
          <p15:clr>
            <a:srgbClr val="A4A3A4"/>
          </p15:clr>
        </p15:guide>
        <p15:guide id="11" pos="7032">
          <p15:clr>
            <a:srgbClr val="A4A3A4"/>
          </p15:clr>
        </p15:guide>
        <p15:guide id="1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91" roundtripDataSignature="AMtx7mhc/MTpL7hw3ASeWzybM6vkaGlu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946527-D7ED-4FA5-B9F5-03230815ECBD}">
  <a:tblStyle styleId="{29946527-D7ED-4FA5-B9F5-03230815ECBD}" styleName="Table_0">
    <a:wholeTbl>
      <a:tcTxStyle b="off" i="off">
        <a:font>
          <a:latin typeface="Arial"/>
          <a:ea typeface="Arial"/>
          <a:cs typeface="Arial"/>
        </a:font>
        <a:srgbClr val="484B4C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7E9"/>
          </a:solidFill>
        </a:fill>
      </a:tcStyle>
    </a:wholeTbl>
    <a:band1H>
      <a:tcTxStyle b="off" i="off"/>
      <a:tcStyle>
        <a:fill>
          <a:solidFill>
            <a:srgbClr val="CACBD0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BD0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6592B8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6592B8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6592B8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6592B8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624"/>
        <p:guide pos="1272"/>
        <p:guide pos="1944"/>
        <p:guide pos="2568"/>
        <p:guide pos="3192"/>
        <p:guide pos="4488"/>
        <p:guide pos="5112"/>
        <p:guide pos="5808"/>
        <p:guide pos="6408"/>
        <p:guide pos="7032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Montserrat-boldItalic.fntdata"/><Relationship Id="rId83" Type="http://schemas.openxmlformats.org/officeDocument/2006/relationships/font" Target="fonts/Montserrat-italic.fntdata"/><Relationship Id="rId42" Type="http://schemas.openxmlformats.org/officeDocument/2006/relationships/slide" Target="slides/slide36.xml"/><Relationship Id="rId86" Type="http://schemas.openxmlformats.org/officeDocument/2006/relationships/font" Target="fonts/Lato-bold.fntdata"/><Relationship Id="rId41" Type="http://schemas.openxmlformats.org/officeDocument/2006/relationships/slide" Target="slides/slide35.xml"/><Relationship Id="rId85" Type="http://schemas.openxmlformats.org/officeDocument/2006/relationships/font" Target="fonts/Lato-regular.fntdata"/><Relationship Id="rId44" Type="http://schemas.openxmlformats.org/officeDocument/2006/relationships/slide" Target="slides/slide38.xml"/><Relationship Id="rId88" Type="http://schemas.openxmlformats.org/officeDocument/2006/relationships/font" Target="fonts/Lato-boldItalic.fntdata"/><Relationship Id="rId43" Type="http://schemas.openxmlformats.org/officeDocument/2006/relationships/slide" Target="slides/slide37.xml"/><Relationship Id="rId87" Type="http://schemas.openxmlformats.org/officeDocument/2006/relationships/font" Target="fonts/Lato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FiraCode-regular.fntdata"/><Relationship Id="rId80" Type="http://schemas.openxmlformats.org/officeDocument/2006/relationships/font" Target="fonts/RobotoMonoMedium-boldItalic.fntdata"/><Relationship Id="rId82" Type="http://schemas.openxmlformats.org/officeDocument/2006/relationships/font" Target="fonts/Montserrat-bold.fntdata"/><Relationship Id="rId81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RobotoMonoMedium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RobotoMonoMedium-italic.fntdata"/><Relationship Id="rId34" Type="http://schemas.openxmlformats.org/officeDocument/2006/relationships/slide" Target="slides/slide28.xml"/><Relationship Id="rId78" Type="http://schemas.openxmlformats.org/officeDocument/2006/relationships/font" Target="fonts/RobotoMonoMedium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customschemas.google.com/relationships/presentationmetadata" Target="metadata"/><Relationship Id="rId90" Type="http://schemas.openxmlformats.org/officeDocument/2006/relationships/font" Target="fonts/FiraCode-bold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Makes it easier to own and manage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Handles the clustering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9" name="Google Shape;31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We're gonna use Redis Stack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Has the data structures we need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Easily installed via Docker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As a bonus, the Docker image comes bundled with RedisInsight</a:t>
            </a:r>
            <a:endParaRPr/>
          </a:p>
        </p:txBody>
      </p:sp>
      <p:sp>
        <p:nvSpPr>
          <p:cNvPr id="331" name="Google Shape;33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Talk about what Redis Insight is</a:t>
            </a:r>
            <a:endParaRPr/>
          </a:p>
        </p:txBody>
      </p:sp>
      <p:sp>
        <p:nvSpPr>
          <p:cNvPr id="344" name="Google Shape;34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8" name="Google Shape;35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6" name="Google Shape;37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 it does consumer groups and stuff like that.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No, we're not gonna talk about it.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7" name="Google Shape;45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String in a string, yo dawg</a:t>
            </a:r>
            <a:endParaRPr/>
          </a:p>
        </p:txBody>
      </p:sp>
      <p:sp>
        <p:nvSpPr>
          <p:cNvPr id="568" name="Google Shape;56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2" name="Google Shape;64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1" name="Google Shape;72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We're building a simple banking application.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Something you can take back to work and use.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It's a web app.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Uses Vue, Node.js, Express, and—of course—Redis.</a:t>
            </a:r>
            <a:endParaRPr/>
          </a:p>
        </p:txBody>
      </p:sp>
      <p:sp>
        <p:nvSpPr>
          <p:cNvPr id="231" name="Google Shape;23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5" name="Google Shape;76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0" name="Google Shape;78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4" name="Google Shape;79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1" name="Google Shape;811;p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9" name="Google Shape;81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9" name="Google Shape;82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We're using: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Streams to accept incoming transactions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JSON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As a session store using connect-redis-stack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To store transactions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Search to query those transactions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Redis OM to make the JSON and search super easy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And as a bonus (and if we have time)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Sorted Sets to capture out biggest spenders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TimeSeries to track balance over time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This is basically the content we are covering for the workshop</a:t>
            </a:r>
            <a:endParaRPr/>
          </a:p>
        </p:txBody>
      </p:sp>
      <p:sp>
        <p:nvSpPr>
          <p:cNvPr id="244" name="Google Shape;2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0" name="Google Shape;87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2" name="Google Shape;88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3" name="Google Shape;893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Point out how conversion happens here as well.</a:t>
            </a:r>
            <a:endParaRPr/>
          </a:p>
        </p:txBody>
      </p:sp>
      <p:sp>
        <p:nvSpPr>
          <p:cNvPr id="908" name="Google Shape;908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8" name="Google Shape;928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9" name="Google Shape;93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4" name="Google Shape;954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4" name="Google Shape;964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2" name="Google Shape;982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 thing we're gonna do is get some Redis. But which Redis?</a:t>
            </a:r>
            <a:endParaRPr/>
          </a:p>
        </p:txBody>
      </p:sp>
      <p:sp>
        <p:nvSpPr>
          <p:cNvPr id="268" name="Google Shape;268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Creating a repository is easy.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Saving is easy but it's odd that it returns something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That something is an Entity</a:t>
            </a:r>
            <a:endParaRPr/>
          </a:p>
        </p:txBody>
      </p:sp>
      <p:sp>
        <p:nvSpPr>
          <p:cNvPr id="1001" name="Google Shape;1001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Properties are pretty much the same but some conversions happen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EntityID is added, key is a Symbol so as to not conflict with existing field names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Yes, you can use your own EntityID</a:t>
            </a:r>
            <a:endParaRPr/>
          </a:p>
        </p:txBody>
      </p:sp>
      <p:sp>
        <p:nvSpPr>
          <p:cNvPr id="1014" name="Google Shape;1014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29" name="Google Shape;1029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42" name="Google Shape;1042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5" name="Google Shape;1055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75" name="Google Shape;1075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p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6" name="Google Shape;1096;p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05" name="Google Shape;1105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2" name="Google Shape;1162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0" name="Google Shape;1170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6" name="Google Shape;27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p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9" name="Google Shape;1189;p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Modules can make Redis better but adding new commands and new data structures,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You could add a command that returns a random number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/>
              <a:t>Or a data structure that contains a date (and the commands to manipulate it)</a:t>
            </a:r>
            <a:endParaRPr/>
          </a:p>
        </p:txBody>
      </p:sp>
      <p:sp>
        <p:nvSpPr>
          <p:cNvPr id="286" name="Google Shape;28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We've written a few including….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Bundled, we call it Redis Stack</a:t>
            </a:r>
            <a:endParaRPr/>
          </a:p>
        </p:txBody>
      </p:sp>
      <p:sp>
        <p:nvSpPr>
          <p:cNvPr id="298" name="Google Shape;29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8de9968db4_0_863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g28de9968db4_0_863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6" name="Google Shape;16;g28de9968db4_0_86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28de9968db4_0_86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g28de9968db4_0_86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g28de9968db4_0_86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g28de9968db4_0_863"/>
          <p:cNvSpPr txBox="1"/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1" name="Google Shape;21;g28de9968db4_0_863"/>
          <p:cNvSpPr txBox="1"/>
          <p:nvPr>
            <p:ph idx="1" type="subTitle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2" name="Google Shape;22;g28de9968db4_0_8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g28de9968db4_0_959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11" name="Google Shape;111;g28de9968db4_0_95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28de9968db4_0_95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28de9968db4_0_95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28de9968db4_0_95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28de9968db4_0_95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28de9968db4_0_95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28de9968db4_0_95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28de9968db4_0_95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28de9968db4_0_95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28de9968db4_0_95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28de9968db4_0_95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28de9968db4_0_95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28de9968db4_0_95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28de9968db4_0_95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g28de9968db4_0_9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g28de9968db4_0_95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g28de9968db4_0_95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28de9968db4_0_95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g28de9968db4_0_959"/>
          <p:cNvSpPr txBox="1"/>
          <p:nvPr>
            <p:ph hasCustomPrompt="1" type="title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30" name="Google Shape;130;g28de9968db4_0_959"/>
          <p:cNvSpPr txBox="1"/>
          <p:nvPr>
            <p:ph idx="1" type="body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31" name="Google Shape;131;g28de9968db4_0_9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de9968db4_0_9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 Presenter Name">
  <p:cSld name="TITLE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8de9968db4_0_9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8de9968db4_0_984"/>
          <p:cNvSpPr txBox="1"/>
          <p:nvPr>
            <p:ph type="title"/>
          </p:nvPr>
        </p:nvSpPr>
        <p:spPr>
          <a:xfrm>
            <a:off x="653725" y="614625"/>
            <a:ext cx="8207700" cy="23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7" name="Google Shape;137;g28de9968db4_0_984"/>
          <p:cNvGrpSpPr/>
          <p:nvPr/>
        </p:nvGrpSpPr>
        <p:grpSpPr>
          <a:xfrm>
            <a:off x="653710" y="5388349"/>
            <a:ext cx="2443181" cy="1004558"/>
            <a:chOff x="990600" y="5188350"/>
            <a:chExt cx="2929825" cy="1204650"/>
          </a:xfrm>
        </p:grpSpPr>
        <p:pic>
          <p:nvPicPr>
            <p:cNvPr id="138" name="Google Shape;138;g28de9968db4_0_9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0600" y="6014850"/>
              <a:ext cx="2929825" cy="37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g28de9968db4_0_9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0600" y="5188350"/>
              <a:ext cx="1647541" cy="56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g28de9968db4_0_984"/>
          <p:cNvSpPr txBox="1"/>
          <p:nvPr>
            <p:ph idx="1" type="subTitle"/>
          </p:nvPr>
        </p:nvSpPr>
        <p:spPr>
          <a:xfrm>
            <a:off x="653725" y="3169550"/>
            <a:ext cx="621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g28de9968db4_0_984"/>
          <p:cNvSpPr txBox="1"/>
          <p:nvPr>
            <p:ph idx="2" type="subTitle"/>
          </p:nvPr>
        </p:nvSpPr>
        <p:spPr>
          <a:xfrm>
            <a:off x="653725" y="3572325"/>
            <a:ext cx="621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fo / 2 speakers">
  <p:cSld name="TWO_OBJECTS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28de9968db4_0_9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8de9968db4_0_992"/>
          <p:cNvSpPr txBox="1"/>
          <p:nvPr>
            <p:ph idx="1" type="subTitle"/>
          </p:nvPr>
        </p:nvSpPr>
        <p:spPr>
          <a:xfrm>
            <a:off x="4621450" y="1837875"/>
            <a:ext cx="5129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g28de9968db4_0_992"/>
          <p:cNvSpPr txBox="1"/>
          <p:nvPr>
            <p:ph type="title"/>
          </p:nvPr>
        </p:nvSpPr>
        <p:spPr>
          <a:xfrm>
            <a:off x="4621450" y="1238250"/>
            <a:ext cx="5122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g28de9968db4_0_992"/>
          <p:cNvSpPr txBox="1"/>
          <p:nvPr>
            <p:ph idx="2" type="subTitle"/>
          </p:nvPr>
        </p:nvSpPr>
        <p:spPr>
          <a:xfrm>
            <a:off x="4621450" y="4327563"/>
            <a:ext cx="5129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g28de9968db4_0_992"/>
          <p:cNvSpPr txBox="1"/>
          <p:nvPr>
            <p:ph idx="3" type="title"/>
          </p:nvPr>
        </p:nvSpPr>
        <p:spPr>
          <a:xfrm>
            <a:off x="4621450" y="3727938"/>
            <a:ext cx="5122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8" name="Google Shape;148;g28de9968db4_0_9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9700" y="6467450"/>
            <a:ext cx="86766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VERTICAL_TEXT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8de9968db4_0_9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8de9968db4_0_999"/>
          <p:cNvSpPr txBox="1"/>
          <p:nvPr>
            <p:ph idx="1" type="subTitle"/>
          </p:nvPr>
        </p:nvSpPr>
        <p:spPr>
          <a:xfrm>
            <a:off x="2628588" y="5003400"/>
            <a:ext cx="70614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g28de9968db4_0_999"/>
          <p:cNvSpPr txBox="1"/>
          <p:nvPr>
            <p:ph type="title"/>
          </p:nvPr>
        </p:nvSpPr>
        <p:spPr>
          <a:xfrm>
            <a:off x="2628588" y="1628775"/>
            <a:ext cx="89847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3" name="Google Shape;153;g28de9968db4_0_9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713" y="652925"/>
            <a:ext cx="1758100" cy="14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8de9968db4_0_9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9700" y="6467450"/>
            <a:ext cx="86766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 A">
  <p:cSld name="TWO_OBJECTS_WITH_TEXT_1_3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8de9968db4_0_10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"/>
            <a:ext cx="12192000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8de9968db4_0_1005"/>
          <p:cNvSpPr txBox="1"/>
          <p:nvPr>
            <p:ph idx="1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g28de9968db4_0_1005"/>
          <p:cNvSpPr txBox="1"/>
          <p:nvPr>
            <p:ph idx="2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9" name="Google Shape;159;g28de9968db4_0_10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9700" y="6464808"/>
            <a:ext cx="86766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 / white background">
  <p:cSld name="TWO_OBJECTS_WITH_TEXT_1_1_1_1_1_1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_HEADER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28de9968db4_0_10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8de9968db4_0_1011"/>
          <p:cNvSpPr txBox="1"/>
          <p:nvPr>
            <p:ph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Mono Medium"/>
              <a:buNone/>
              <a:defRPr b="0" i="0" sz="40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Mono Medium"/>
              <a:buNone/>
              <a:defRPr b="0" i="0" sz="40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Mono Medium"/>
              <a:buNone/>
              <a:defRPr b="0" i="0" sz="40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Mono Medium"/>
              <a:buNone/>
              <a:defRPr b="0" i="0" sz="40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Mono Medium"/>
              <a:buNone/>
              <a:defRPr b="0" i="0" sz="40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Mono Medium"/>
              <a:buNone/>
              <a:defRPr b="0" i="0" sz="40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Mono Medium"/>
              <a:buNone/>
              <a:defRPr b="0" i="0" sz="40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Mono Medium"/>
              <a:buNone/>
              <a:defRPr b="0" i="0" sz="4000" u="none" cap="none" strike="noStrike">
                <a:solidFill>
                  <a:srgbClr val="FFFFFF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/>
        </p:txBody>
      </p:sp>
      <p:sp>
        <p:nvSpPr>
          <p:cNvPr id="164" name="Google Shape;164;g28de9968db4_0_1011"/>
          <p:cNvSpPr txBox="1"/>
          <p:nvPr>
            <p:ph idx="1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" name="Google Shape;165;g28de9968db4_0_10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9700" y="6467450"/>
            <a:ext cx="86766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+ Image">
  <p:cSld name="TWO_OBJECTS_WITH_TEXT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28de9968db4_0_10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"/>
            <a:ext cx="12192000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8de9968db4_0_1016"/>
          <p:cNvSpPr txBox="1"/>
          <p:nvPr>
            <p:ph idx="1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g28de9968db4_0_1016"/>
          <p:cNvSpPr txBox="1"/>
          <p:nvPr>
            <p:ph idx="2" type="body"/>
          </p:nvPr>
        </p:nvSpPr>
        <p:spPr>
          <a:xfrm>
            <a:off x="324150" y="1896325"/>
            <a:ext cx="55383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■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g28de9968db4_0_1016"/>
          <p:cNvSpPr txBox="1"/>
          <p:nvPr>
            <p:ph idx="3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1" name="Google Shape;171;g28de9968db4_0_10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9700" y="6464808"/>
            <a:ext cx="86766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 B / gray background">
  <p:cSld name="TWO_OBJECTS_WITH_TEXT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8de9968db4_0_10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"/>
            <a:ext cx="12192000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8de9968db4_0_1022"/>
          <p:cNvSpPr txBox="1"/>
          <p:nvPr>
            <p:ph idx="1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g28de9968db4_0_1022"/>
          <p:cNvSpPr txBox="1"/>
          <p:nvPr>
            <p:ph idx="2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6" name="Google Shape;176;g28de9968db4_0_10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9700" y="6464808"/>
            <a:ext cx="86766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g28de9968db4_0_873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25" name="Google Shape;25;g28de9968db4_0_87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28de9968db4_0_87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28de9968db4_0_87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28de9968db4_0_87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28de9968db4_0_87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28de9968db4_0_87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28de9968db4_0_87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28de9968db4_0_87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28de9968db4_0_87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28de9968db4_0_87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28de9968db4_0_87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28de9968db4_0_87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28de9968db4_0_87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28de9968db4_0_87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28de9968db4_0_87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g28de9968db4_0_87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28de9968db4_0_87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28de9968db4_0_87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g28de9968db4_0_873"/>
          <p:cNvSpPr txBox="1"/>
          <p:nvPr>
            <p:ph type="title"/>
          </p:nvPr>
        </p:nvSpPr>
        <p:spPr>
          <a:xfrm>
            <a:off x="1098467" y="2737333"/>
            <a:ext cx="6116100" cy="1531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4" name="Google Shape;44;g28de9968db4_0_8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A">
  <p:cSld name="TWO_OBJECTS_WITH_TEXT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8de9968db4_0_10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"/>
            <a:ext cx="12192000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8de9968db4_0_1027"/>
          <p:cNvSpPr txBox="1"/>
          <p:nvPr>
            <p:ph idx="1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g28de9968db4_0_1027"/>
          <p:cNvSpPr txBox="1"/>
          <p:nvPr>
            <p:ph idx="2" type="body"/>
          </p:nvPr>
        </p:nvSpPr>
        <p:spPr>
          <a:xfrm>
            <a:off x="324150" y="1896325"/>
            <a:ext cx="49590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■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g28de9968db4_0_1027"/>
          <p:cNvSpPr txBox="1"/>
          <p:nvPr>
            <p:ph idx="3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g28de9968db4_0_1027"/>
          <p:cNvSpPr txBox="1"/>
          <p:nvPr>
            <p:ph idx="4" type="body"/>
          </p:nvPr>
        </p:nvSpPr>
        <p:spPr>
          <a:xfrm>
            <a:off x="5514925" y="1896325"/>
            <a:ext cx="49590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■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3" name="Google Shape;183;g28de9968db4_0_10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9700" y="6464808"/>
            <a:ext cx="86766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C / white background">
  <p:cSld name="TWO_OBJECTS_WITH_TEXT_1_1_1_1_2"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28de9968db4_0_10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"/>
            <a:ext cx="12192000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8de9968db4_0_1034"/>
          <p:cNvSpPr txBox="1"/>
          <p:nvPr>
            <p:ph idx="1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g28de9968db4_0_1034"/>
          <p:cNvSpPr txBox="1"/>
          <p:nvPr>
            <p:ph idx="2" type="body"/>
          </p:nvPr>
        </p:nvSpPr>
        <p:spPr>
          <a:xfrm>
            <a:off x="324150" y="1896325"/>
            <a:ext cx="49590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■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g28de9968db4_0_1034"/>
          <p:cNvSpPr txBox="1"/>
          <p:nvPr>
            <p:ph idx="3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g28de9968db4_0_1034"/>
          <p:cNvSpPr txBox="1"/>
          <p:nvPr>
            <p:ph idx="4" type="body"/>
          </p:nvPr>
        </p:nvSpPr>
        <p:spPr>
          <a:xfrm>
            <a:off x="5514925" y="1896325"/>
            <a:ext cx="49590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○"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■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0" name="Google Shape;190;g28de9968db4_0_10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9700" y="6464808"/>
            <a:ext cx="867664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+ Contact / Last slide" type="vertTitleAndTx">
  <p:cSld name="VERTICAL_TITLE_AND_VERTICAL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g28de9968db4_0_10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8de9968db4_0_1041"/>
          <p:cNvSpPr txBox="1"/>
          <p:nvPr>
            <p:ph idx="1" type="subTitle"/>
          </p:nvPr>
        </p:nvSpPr>
        <p:spPr>
          <a:xfrm>
            <a:off x="1008300" y="2769977"/>
            <a:ext cx="6530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g28de9968db4_0_1041"/>
          <p:cNvSpPr txBox="1"/>
          <p:nvPr/>
        </p:nvSpPr>
        <p:spPr>
          <a:xfrm>
            <a:off x="989800" y="1006000"/>
            <a:ext cx="5994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-US" sz="9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9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g28de9968db4_0_1041"/>
          <p:cNvGrpSpPr/>
          <p:nvPr/>
        </p:nvGrpSpPr>
        <p:grpSpPr>
          <a:xfrm>
            <a:off x="990585" y="5388349"/>
            <a:ext cx="2443181" cy="1004558"/>
            <a:chOff x="990600" y="5188350"/>
            <a:chExt cx="2929825" cy="1204650"/>
          </a:xfrm>
        </p:grpSpPr>
        <p:pic>
          <p:nvPicPr>
            <p:cNvPr id="196" name="Google Shape;196;g28de9968db4_0_10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0600" y="6014850"/>
              <a:ext cx="2929825" cy="37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g28de9968db4_0_10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0600" y="5188350"/>
              <a:ext cx="1647541" cy="562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g28de9968db4_0_89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47" name="Google Shape;47;g28de9968db4_0_89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28de9968db4_0_89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g28de9968db4_0_895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0" name="Google Shape;50;g28de9968db4_0_895"/>
          <p:cNvSpPr txBox="1"/>
          <p:nvPr>
            <p:ph idx="1" type="body"/>
          </p:nvPr>
        </p:nvSpPr>
        <p:spPr>
          <a:xfrm>
            <a:off x="1730000" y="2090067"/>
            <a:ext cx="93852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1" name="Google Shape;51;g28de9968db4_0_89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g28de9968db4_0_902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4" name="Google Shape;54;g28de9968db4_0_90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28de9968db4_0_90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g28de9968db4_0_902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7" name="Google Shape;57;g28de9968db4_0_902"/>
          <p:cNvSpPr txBox="1"/>
          <p:nvPr>
            <p:ph idx="1" type="body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8" name="Google Shape;58;g28de9968db4_0_902"/>
          <p:cNvSpPr txBox="1"/>
          <p:nvPr>
            <p:ph idx="2" type="body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9" name="Google Shape;59;g28de9968db4_0_90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g28de9968db4_0_910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2" name="Google Shape;62;g28de9968db4_0_9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g28de9968db4_0_9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g28de9968db4_0_910"/>
          <p:cNvSpPr txBox="1"/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65" name="Google Shape;65;g28de9968db4_0_9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g28de9968db4_0_91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8" name="Google Shape;68;g28de9968db4_0_9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28de9968db4_0_9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g28de9968db4_0_916"/>
          <p:cNvSpPr txBox="1"/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71" name="Google Shape;71;g28de9968db4_0_916"/>
          <p:cNvSpPr txBox="1"/>
          <p:nvPr>
            <p:ph idx="1" type="body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2" name="Google Shape;72;g28de9968db4_0_9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28de9968db4_0_923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5" name="Google Shape;75;g28de9968db4_0_9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28de9968db4_0_9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28de9968db4_0_9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28de9968db4_0_9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28de9968db4_0_9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28de9968db4_0_9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28de9968db4_0_9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28de9968db4_0_9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28de9968db4_0_9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28de9968db4_0_9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28de9968db4_0_9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28de9968db4_0_9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8de9968db4_0_9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8de9968db4_0_9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g28de9968db4_0_9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28de9968db4_0_9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28de9968db4_0_9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28de9968db4_0_9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28de9968db4_0_923"/>
          <p:cNvSpPr txBox="1"/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4" name="Google Shape;94;g28de9968db4_0_9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g28de9968db4_0_94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7" name="Google Shape;97;g28de9968db4_0_94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g28de9968db4_0_94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g28de9968db4_0_945"/>
          <p:cNvSpPr txBox="1"/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0" name="Google Shape;100;g28de9968db4_0_945"/>
          <p:cNvSpPr txBox="1"/>
          <p:nvPr>
            <p:ph idx="1" type="subTitle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1" name="Google Shape;101;g28de9968db4_0_945"/>
          <p:cNvSpPr txBox="1"/>
          <p:nvPr>
            <p:ph idx="2" type="body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2" name="Google Shape;102;g28de9968db4_0_9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g28de9968db4_0_953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5" name="Google Shape;105;g28de9968db4_0_95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28de9968db4_0_95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g28de9968db4_0_953"/>
          <p:cNvSpPr txBox="1"/>
          <p:nvPr>
            <p:ph idx="1" type="body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08" name="Google Shape;108;g28de9968db4_0_9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8de9968db4_0_85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g28de9968db4_0_85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g28de9968db4_0_8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6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46.png"/><Relationship Id="rId8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7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44.png"/><Relationship Id="rId6" Type="http://schemas.openxmlformats.org/officeDocument/2006/relationships/image" Target="../media/image30.png"/><Relationship Id="rId7" Type="http://schemas.openxmlformats.org/officeDocument/2006/relationships/image" Target="../media/image5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Relationship Id="rId4" Type="http://schemas.openxmlformats.org/officeDocument/2006/relationships/image" Target="../media/image25.png"/><Relationship Id="rId5" Type="http://schemas.openxmlformats.org/officeDocument/2006/relationships/image" Target="../media/image73.png"/><Relationship Id="rId6" Type="http://schemas.openxmlformats.org/officeDocument/2006/relationships/image" Target="../media/image78.png"/><Relationship Id="rId7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redis/redis-om-node" TargetMode="External"/><Relationship Id="rId4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Relationship Id="rId4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9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Relationship Id="rId4" Type="http://schemas.openxmlformats.org/officeDocument/2006/relationships/image" Target="../media/image85.png"/><Relationship Id="rId5" Type="http://schemas.openxmlformats.org/officeDocument/2006/relationships/image" Target="../media/image84.png"/><Relationship Id="rId6" Type="http://schemas.openxmlformats.org/officeDocument/2006/relationships/image" Target="../media/image79.png"/><Relationship Id="rId7" Type="http://schemas.openxmlformats.org/officeDocument/2006/relationships/image" Target="../media/image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Relationship Id="rId4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oessner.net/articles/JsonPath/" TargetMode="External"/><Relationship Id="rId4" Type="http://schemas.openxmlformats.org/officeDocument/2006/relationships/image" Target="../media/image2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Relationship Id="rId4" Type="http://schemas.openxmlformats.org/officeDocument/2006/relationships/image" Target="../media/image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Relationship Id="rId4" Type="http://schemas.openxmlformats.org/officeDocument/2006/relationships/image" Target="../media/image84.png"/><Relationship Id="rId5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3.png"/><Relationship Id="rId4" Type="http://schemas.openxmlformats.org/officeDocument/2006/relationships/image" Target="../media/image88.png"/><Relationship Id="rId5" Type="http://schemas.openxmlformats.org/officeDocument/2006/relationships/image" Target="../media/image9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3.png"/><Relationship Id="rId4" Type="http://schemas.openxmlformats.org/officeDocument/2006/relationships/image" Target="../media/image8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3.png"/><Relationship Id="rId4" Type="http://schemas.openxmlformats.org/officeDocument/2006/relationships/image" Target="../media/image8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0.png"/><Relationship Id="rId13" Type="http://schemas.openxmlformats.org/officeDocument/2006/relationships/image" Target="../media/image91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6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Relationship Id="rId14" Type="http://schemas.openxmlformats.org/officeDocument/2006/relationships/image" Target="../media/image96.png"/><Relationship Id="rId5" Type="http://schemas.openxmlformats.org/officeDocument/2006/relationships/image" Target="../media/image90.png"/><Relationship Id="rId6" Type="http://schemas.openxmlformats.org/officeDocument/2006/relationships/image" Target="../media/image57.png"/><Relationship Id="rId7" Type="http://schemas.openxmlformats.org/officeDocument/2006/relationships/image" Target="../media/image100.png"/><Relationship Id="rId8" Type="http://schemas.openxmlformats.org/officeDocument/2006/relationships/image" Target="../media/image3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4.png"/><Relationship Id="rId4" Type="http://schemas.openxmlformats.org/officeDocument/2006/relationships/hyperlink" Target="https://discord.gg/gmCACHU" TargetMode="External"/><Relationship Id="rId5" Type="http://schemas.openxmlformats.org/officeDocument/2006/relationships/image" Target="../media/image26.png"/><Relationship Id="rId6" Type="http://schemas.openxmlformats.org/officeDocument/2006/relationships/hyperlink" Target="https://university.redislabs.com/" TargetMode="External"/><Relationship Id="rId7" Type="http://schemas.openxmlformats.org/officeDocument/2006/relationships/image" Target="../media/image9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hyperlink" Target="mailto:yourname@lorem.com" TargetMode="External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62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6.png"/><Relationship Id="rId4" Type="http://schemas.openxmlformats.org/officeDocument/2006/relationships/image" Target="../media/image26.png"/><Relationship Id="rId9" Type="http://schemas.openxmlformats.org/officeDocument/2006/relationships/image" Target="../media/image41.png"/><Relationship Id="rId5" Type="http://schemas.openxmlformats.org/officeDocument/2006/relationships/image" Target="../media/image25.png"/><Relationship Id="rId6" Type="http://schemas.openxmlformats.org/officeDocument/2006/relationships/image" Target="../media/image45.png"/><Relationship Id="rId7" Type="http://schemas.openxmlformats.org/officeDocument/2006/relationships/image" Target="../media/image32.png"/><Relationship Id="rId8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"/>
          <p:cNvSpPr txBox="1"/>
          <p:nvPr>
            <p:ph idx="4294967295" type="title"/>
          </p:nvPr>
        </p:nvSpPr>
        <p:spPr>
          <a:xfrm>
            <a:off x="2094900" y="961625"/>
            <a:ext cx="80022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UPenn &amp; Redis Workshop</a:t>
            </a:r>
            <a:br>
              <a:rPr b="1"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3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Beats by Redis</a:t>
            </a:r>
            <a:endParaRPr sz="3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1"/>
          <p:cNvSpPr txBox="1"/>
          <p:nvPr>
            <p:ph idx="4294967295" type="subTitle"/>
          </p:nvPr>
        </p:nvSpPr>
        <p:spPr>
          <a:xfrm>
            <a:off x="7157700" y="3648000"/>
            <a:ext cx="30150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300">
                <a:solidFill>
                  <a:schemeClr val="dk1"/>
                </a:solidFill>
              </a:rPr>
              <a:t>Savannah Norem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300">
                <a:solidFill>
                  <a:schemeClr val="dk1"/>
                </a:solidFill>
              </a:rPr>
              <a:t>&amp;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300">
                <a:solidFill>
                  <a:schemeClr val="dk1"/>
                </a:solidFill>
              </a:rPr>
              <a:t>Justin Castilla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205" name="Google Shape;20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875" y="2180525"/>
            <a:ext cx="4377650" cy="43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Which Redis?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12"/>
          <p:cNvSpPr txBox="1"/>
          <p:nvPr>
            <p:ph idx="4294967295" type="body"/>
          </p:nvPr>
        </p:nvSpPr>
        <p:spPr>
          <a:xfrm>
            <a:off x="323850" y="1875150"/>
            <a:ext cx="45795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Includes all the Redis Stack capabilities.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Takes care of clustering and high availability.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Easy to use proxy hides the clustering details from us developers.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On Prem (on your computers) or in the Cloud (on our computers.)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3" name="Google Shape;323;p12"/>
          <p:cNvSpPr txBox="1"/>
          <p:nvPr>
            <p:ph idx="4294967295" type="subTitle"/>
          </p:nvPr>
        </p:nvSpPr>
        <p:spPr>
          <a:xfrm>
            <a:off x="440550" y="1265175"/>
            <a:ext cx="40467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Redis Enterprise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24" name="Google Shape;3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0677" y="2632086"/>
            <a:ext cx="1592624" cy="20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7251" y="2632086"/>
            <a:ext cx="1592624" cy="20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3826" y="2632086"/>
            <a:ext cx="1592624" cy="20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"/>
          <p:cNvSpPr txBox="1"/>
          <p:nvPr>
            <p:ph idx="1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latin typeface="Lato"/>
                <a:ea typeface="Lato"/>
                <a:cs typeface="Lato"/>
                <a:sym typeface="Lato"/>
              </a:rPr>
              <a:t>Which Redis?</a:t>
            </a:r>
            <a:endParaRPr sz="5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4911" y="1810503"/>
            <a:ext cx="8712344" cy="232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3"/>
          <p:cNvPicPr preferRelativeResize="0"/>
          <p:nvPr/>
        </p:nvPicPr>
        <p:blipFill rotWithShape="1">
          <a:blip r:embed="rId4">
            <a:alphaModFix/>
          </a:blip>
          <a:srcRect b="0" l="326" r="334" t="0"/>
          <a:stretch/>
        </p:blipFill>
        <p:spPr>
          <a:xfrm>
            <a:off x="3557818" y="4201802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7221" y="4201802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3"/>
          <p:cNvPicPr preferRelativeResize="0"/>
          <p:nvPr/>
        </p:nvPicPr>
        <p:blipFill rotWithShape="1">
          <a:blip r:embed="rId6">
            <a:alphaModFix/>
          </a:blip>
          <a:srcRect b="0" l="326" r="334" t="0"/>
          <a:stretch/>
        </p:blipFill>
        <p:spPr>
          <a:xfrm>
            <a:off x="5035945" y="4201802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87631" y="4201802"/>
            <a:ext cx="133731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339" name="Google Shape;33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51130" y="4201801"/>
            <a:ext cx="1722477" cy="123444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3"/>
          <p:cNvSpPr txBox="1"/>
          <p:nvPr>
            <p:ph idx="2" type="subTitle"/>
          </p:nvPr>
        </p:nvSpPr>
        <p:spPr>
          <a:xfrm>
            <a:off x="464425" y="1270550"/>
            <a:ext cx="1612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/>
              <a:t>Docker</a:t>
            </a:r>
            <a:endParaRPr sz="3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346" name="Google Shape;3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5"/>
          <p:cNvPicPr preferRelativeResize="0"/>
          <p:nvPr/>
        </p:nvPicPr>
        <p:blipFill rotWithShape="1">
          <a:blip r:embed="rId3">
            <a:alphaModFix/>
          </a:blip>
          <a:srcRect b="334" l="0" r="0" t="326"/>
          <a:stretch/>
        </p:blipFill>
        <p:spPr>
          <a:xfrm>
            <a:off x="8632466" y="939187"/>
            <a:ext cx="2581184" cy="258118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5"/>
          <p:cNvSpPr txBox="1"/>
          <p:nvPr>
            <p:ph idx="4294967295"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5000">
                <a:solidFill>
                  <a:schemeClr val="dk1"/>
                </a:solidFill>
              </a:rPr>
              <a:t>Demo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353" name="Google Shape;353;p15"/>
          <p:cNvSpPr txBox="1"/>
          <p:nvPr>
            <p:ph idx="4294967295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RedisInsight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54" name="Google Shape;354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"/>
          <p:cNvSpPr txBox="1"/>
          <p:nvPr>
            <p:ph idx="4294967295"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5000">
                <a:solidFill>
                  <a:schemeClr val="dk1"/>
                </a:solidFill>
              </a:rPr>
              <a:t>Try Out Redis Insight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361" name="Google Shape;361;p16"/>
          <p:cNvSpPr txBox="1"/>
          <p:nvPr>
            <p:ph idx="4294967295" type="subTitle"/>
          </p:nvPr>
        </p:nvSpPr>
        <p:spPr>
          <a:xfrm>
            <a:off x="990600" y="2556950"/>
            <a:ext cx="7433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Follow the instructions in 01-INSTALLATION.md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62" name="Google Shape;362;p16"/>
          <p:cNvPicPr preferRelativeResize="0"/>
          <p:nvPr/>
        </p:nvPicPr>
        <p:blipFill rotWithShape="1">
          <a:blip r:embed="rId3">
            <a:alphaModFix/>
          </a:blip>
          <a:srcRect b="334" l="0" r="0" t="326"/>
          <a:stretch/>
        </p:blipFill>
        <p:spPr>
          <a:xfrm>
            <a:off x="8620215" y="901555"/>
            <a:ext cx="2581185" cy="258118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071" y="958489"/>
            <a:ext cx="2542579" cy="254257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7"/>
          <p:cNvSpPr txBox="1"/>
          <p:nvPr>
            <p:ph idx="4294967295"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5000">
                <a:solidFill>
                  <a:schemeClr val="dk1"/>
                </a:solidFill>
              </a:rPr>
              <a:t>Capturing &amp; Querying Events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371" name="Google Shape;371;p17"/>
          <p:cNvSpPr txBox="1"/>
          <p:nvPr>
            <p:ph idx="4294967295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An Overview of Redis Streams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372" name="Google Shape;372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8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Event Streams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379" name="Google Shape;379;p18"/>
          <p:cNvSpPr txBox="1"/>
          <p:nvPr>
            <p:ph idx="4294967295" type="body"/>
          </p:nvPr>
        </p:nvSpPr>
        <p:spPr>
          <a:xfrm>
            <a:off x="324150" y="1896325"/>
            <a:ext cx="55383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Series of events containing data and indexed by an ID.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Chronological by nature.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Used to capture, monitor, and replay a series of events.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Makes a decent queue.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Makes a great microservice bus.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p18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Introduction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81" name="Google Shape;3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4682" y="207447"/>
            <a:ext cx="734968" cy="90710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8"/>
          <p:cNvSpPr/>
          <p:nvPr/>
        </p:nvSpPr>
        <p:spPr>
          <a:xfrm>
            <a:off x="7936863" y="5278452"/>
            <a:ext cx="3138095" cy="740077"/>
          </a:xfrm>
          <a:prstGeom prst="rect">
            <a:avLst/>
          </a:prstGeom>
          <a:solidFill>
            <a:srgbClr val="161F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1655410429863-0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8"/>
          <p:cNvSpPr/>
          <p:nvPr/>
        </p:nvSpPr>
        <p:spPr>
          <a:xfrm>
            <a:off x="7936864" y="4433241"/>
            <a:ext cx="3138095" cy="740077"/>
          </a:xfrm>
          <a:prstGeom prst="rect">
            <a:avLst/>
          </a:prstGeom>
          <a:solidFill>
            <a:srgbClr val="161F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1655410429863-1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8"/>
          <p:cNvSpPr/>
          <p:nvPr/>
        </p:nvSpPr>
        <p:spPr>
          <a:xfrm>
            <a:off x="7936863" y="3586809"/>
            <a:ext cx="3138095" cy="740077"/>
          </a:xfrm>
          <a:prstGeom prst="rect">
            <a:avLst/>
          </a:prstGeom>
          <a:solidFill>
            <a:srgbClr val="161F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1655410429867-0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8"/>
          <p:cNvSpPr/>
          <p:nvPr/>
        </p:nvSpPr>
        <p:spPr>
          <a:xfrm>
            <a:off x="7936863" y="2737534"/>
            <a:ext cx="3138095" cy="740077"/>
          </a:xfrm>
          <a:prstGeom prst="rect">
            <a:avLst/>
          </a:prstGeom>
          <a:solidFill>
            <a:srgbClr val="161F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1655410429872-0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8"/>
          <p:cNvSpPr/>
          <p:nvPr/>
        </p:nvSpPr>
        <p:spPr>
          <a:xfrm>
            <a:off x="7936863" y="1888259"/>
            <a:ext cx="3138095" cy="740077"/>
          </a:xfrm>
          <a:prstGeom prst="rect">
            <a:avLst/>
          </a:prstGeom>
          <a:solidFill>
            <a:srgbClr val="161F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1655410429872-0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st with solid fill" id="387" name="Google Shape;38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1587" y="1827081"/>
            <a:ext cx="865276" cy="865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st with solid fill" id="388" name="Google Shape;38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1587" y="2674934"/>
            <a:ext cx="865276" cy="865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st with solid fill" id="389" name="Google Shape;38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1587" y="3524209"/>
            <a:ext cx="865276" cy="865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st with solid fill" id="390" name="Google Shape;3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1587" y="4370641"/>
            <a:ext cx="865276" cy="865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st with solid fill" id="391" name="Google Shape;39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1587" y="5214759"/>
            <a:ext cx="865276" cy="8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9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Event Streams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398" name="Google Shape;398;p19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IDs &amp; Data with Redis Streams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99" name="Google Shape;3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4682" y="207447"/>
            <a:ext cx="734968" cy="90710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9"/>
          <p:cNvSpPr txBox="1"/>
          <p:nvPr/>
        </p:nvSpPr>
        <p:spPr>
          <a:xfrm>
            <a:off x="1549915" y="3521615"/>
            <a:ext cx="34772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16554109863-0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9"/>
          <p:cNvSpPr/>
          <p:nvPr/>
        </p:nvSpPr>
        <p:spPr>
          <a:xfrm rot="-605786">
            <a:off x="3785909" y="2429044"/>
            <a:ext cx="945593" cy="1785016"/>
          </a:xfrm>
          <a:prstGeom prst="arc">
            <a:avLst>
              <a:gd fmla="val 16518568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9"/>
          <p:cNvSpPr/>
          <p:nvPr/>
        </p:nvSpPr>
        <p:spPr>
          <a:xfrm rot="10297934">
            <a:off x="2824293" y="3103141"/>
            <a:ext cx="945593" cy="2006497"/>
          </a:xfrm>
          <a:prstGeom prst="arc">
            <a:avLst>
              <a:gd fmla="val 17184414" name="adj1"/>
              <a:gd fmla="val 508476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9"/>
          <p:cNvSpPr txBox="1"/>
          <p:nvPr/>
        </p:nvSpPr>
        <p:spPr>
          <a:xfrm>
            <a:off x="3290491" y="4728953"/>
            <a:ext cx="14927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timestamp 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milliseconds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9"/>
          <p:cNvSpPr txBox="1"/>
          <p:nvPr/>
        </p:nvSpPr>
        <p:spPr>
          <a:xfrm>
            <a:off x="2962119" y="2050687"/>
            <a:ext cx="118494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sequence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5" name="Google Shape;405;p19"/>
          <p:cNvGraphicFramePr/>
          <p:nvPr/>
        </p:nvGraphicFramePr>
        <p:xfrm>
          <a:off x="6478789" y="23306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{29946527-D7ED-4FA5-B9F5-03230815ECBD}</a:tableStyleId>
              </a:tblPr>
              <a:tblGrid>
                <a:gridCol w="2154225"/>
                <a:gridCol w="2407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Key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3E1C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Value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3E1CC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toAccount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5558675309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toAccountName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Always Watching H.O.A.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fromAccount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1580783161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fromAccountDescription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Justin Castilla, Esq.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amount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$167.34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transactionDate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2023-04-27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transactionType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Authorized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06" name="Google Shape;406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Event Streams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412" name="Google Shape;412;p20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Adding Events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413" name="Google Shape;4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4682" y="207447"/>
            <a:ext cx="734968" cy="90710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0"/>
          <p:cNvSpPr/>
          <p:nvPr/>
        </p:nvSpPr>
        <p:spPr>
          <a:xfrm rot="9946920">
            <a:off x="5537566" y="3358768"/>
            <a:ext cx="945593" cy="1785016"/>
          </a:xfrm>
          <a:prstGeom prst="arc">
            <a:avLst>
              <a:gd fmla="val 16518568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0"/>
          <p:cNvSpPr/>
          <p:nvPr/>
        </p:nvSpPr>
        <p:spPr>
          <a:xfrm rot="1119975">
            <a:off x="4921002" y="1605998"/>
            <a:ext cx="945593" cy="2006497"/>
          </a:xfrm>
          <a:prstGeom prst="arc">
            <a:avLst>
              <a:gd fmla="val 19455395" name="adj1"/>
              <a:gd fmla="val 2961094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0"/>
          <p:cNvSpPr/>
          <p:nvPr/>
        </p:nvSpPr>
        <p:spPr>
          <a:xfrm rot="-605786">
            <a:off x="3450320" y="2251327"/>
            <a:ext cx="945593" cy="1785016"/>
          </a:xfrm>
          <a:prstGeom prst="arc">
            <a:avLst>
              <a:gd fmla="val 16518568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0"/>
          <p:cNvSpPr txBox="1"/>
          <p:nvPr/>
        </p:nvSpPr>
        <p:spPr>
          <a:xfrm>
            <a:off x="2951645" y="1874463"/>
            <a:ext cx="8899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stream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0"/>
          <p:cNvSpPr txBox="1"/>
          <p:nvPr/>
        </p:nvSpPr>
        <p:spPr>
          <a:xfrm>
            <a:off x="5567112" y="1725889"/>
            <a:ext cx="7489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0"/>
          <p:cNvSpPr txBox="1"/>
          <p:nvPr/>
        </p:nvSpPr>
        <p:spPr>
          <a:xfrm>
            <a:off x="6313427" y="4830088"/>
            <a:ext cx="7489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0"/>
          <p:cNvSpPr txBox="1"/>
          <p:nvPr/>
        </p:nvSpPr>
        <p:spPr>
          <a:xfrm>
            <a:off x="323850" y="3197718"/>
            <a:ext cx="110273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XADD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transactions * amount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167.34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  fromAccount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toAccount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1580783161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  transactionDate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2023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-04-27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transactionType Authorized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Event Streams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427" name="Google Shape;427;p21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Reading Events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428" name="Google Shape;4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4682" y="207447"/>
            <a:ext cx="734968" cy="907107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1"/>
          <p:cNvSpPr/>
          <p:nvPr/>
        </p:nvSpPr>
        <p:spPr>
          <a:xfrm rot="3780002">
            <a:off x="8550302" y="1774055"/>
            <a:ext cx="945593" cy="2006497"/>
          </a:xfrm>
          <a:prstGeom prst="arc">
            <a:avLst>
              <a:gd fmla="val 16646294" name="adj1"/>
              <a:gd fmla="val 3138241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1"/>
          <p:cNvSpPr/>
          <p:nvPr/>
        </p:nvSpPr>
        <p:spPr>
          <a:xfrm rot="-605786">
            <a:off x="4871869" y="2212917"/>
            <a:ext cx="945593" cy="1785016"/>
          </a:xfrm>
          <a:prstGeom prst="arc">
            <a:avLst>
              <a:gd fmla="val 16518568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1"/>
          <p:cNvSpPr txBox="1"/>
          <p:nvPr/>
        </p:nvSpPr>
        <p:spPr>
          <a:xfrm>
            <a:off x="4373194" y="1836053"/>
            <a:ext cx="8899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stream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1"/>
          <p:cNvSpPr txBox="1"/>
          <p:nvPr/>
        </p:nvSpPr>
        <p:spPr>
          <a:xfrm>
            <a:off x="9484787" y="1708548"/>
            <a:ext cx="9925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starting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event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1"/>
          <p:cNvSpPr/>
          <p:nvPr/>
        </p:nvSpPr>
        <p:spPr>
          <a:xfrm rot="9946920">
            <a:off x="4304603" y="3175587"/>
            <a:ext cx="945593" cy="1785016"/>
          </a:xfrm>
          <a:prstGeom prst="arc">
            <a:avLst>
              <a:gd fmla="val 16518568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1"/>
          <p:cNvSpPr txBox="1"/>
          <p:nvPr/>
        </p:nvSpPr>
        <p:spPr>
          <a:xfrm>
            <a:off x="4957489" y="4584842"/>
            <a:ext cx="10438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limit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1"/>
          <p:cNvSpPr txBox="1"/>
          <p:nvPr/>
        </p:nvSpPr>
        <p:spPr>
          <a:xfrm>
            <a:off x="320161" y="3196547"/>
            <a:ext cx="10504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XREAD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STREAMS transactions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16554109863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-0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6" name="Google Shape;436;p21"/>
          <p:cNvSpPr txBox="1"/>
          <p:nvPr/>
        </p:nvSpPr>
        <p:spPr>
          <a:xfrm>
            <a:off x="320161" y="3643985"/>
            <a:ext cx="102896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XREAD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COUNT </a:t>
            </a:r>
            <a:r>
              <a:rPr b="1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STREAMS transactions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16554109863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-0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"/>
          <p:cNvSpPr txBox="1"/>
          <p:nvPr>
            <p:ph idx="4294967295" type="title"/>
          </p:nvPr>
        </p:nvSpPr>
        <p:spPr>
          <a:xfrm>
            <a:off x="4926775" y="4071969"/>
            <a:ext cx="5122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Justin Castilla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"/>
          <p:cNvSpPr txBox="1"/>
          <p:nvPr>
            <p:ph idx="4294967295" type="title"/>
          </p:nvPr>
        </p:nvSpPr>
        <p:spPr>
          <a:xfrm>
            <a:off x="4926775" y="1371610"/>
            <a:ext cx="5122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Savannah Norem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3" name="Google Shape;213;p2"/>
          <p:cNvPicPr preferRelativeResize="0"/>
          <p:nvPr/>
        </p:nvPicPr>
        <p:blipFill rotWithShape="1">
          <a:blip r:embed="rId3">
            <a:alphaModFix/>
          </a:blip>
          <a:srcRect b="-129530" l="-50089" r="50090" t="129530"/>
          <a:stretch/>
        </p:blipFill>
        <p:spPr>
          <a:xfrm>
            <a:off x="2993450" y="11504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"/>
          <p:cNvSpPr txBox="1"/>
          <p:nvPr>
            <p:ph idx="4294967295" type="subTitle"/>
          </p:nvPr>
        </p:nvSpPr>
        <p:spPr>
          <a:xfrm>
            <a:off x="4926775" y="4671594"/>
            <a:ext cx="5129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D</a:t>
            </a:r>
            <a:r>
              <a:rPr lang="en-US" sz="2000">
                <a:solidFill>
                  <a:schemeClr val="dk1"/>
                </a:solidFill>
              </a:rPr>
              <a:t>eveloper Advocate, Redis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5" name="Google Shape;215;p2"/>
          <p:cNvSpPr txBox="1"/>
          <p:nvPr>
            <p:ph idx="4294967295" type="subTitle"/>
          </p:nvPr>
        </p:nvSpPr>
        <p:spPr>
          <a:xfrm>
            <a:off x="4926775" y="1971235"/>
            <a:ext cx="5129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D</a:t>
            </a:r>
            <a:r>
              <a:rPr lang="en-US" sz="2000">
                <a:solidFill>
                  <a:schemeClr val="dk1"/>
                </a:solidFill>
              </a:rPr>
              <a:t>eveloper Advocate, Redis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6" name="Google Shape;2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325" y="1052850"/>
            <a:ext cx="2023950" cy="2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325" y="3527000"/>
            <a:ext cx="2023950" cy="20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2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Event Streams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443" name="Google Shape;443;p22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Awaiting Events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444" name="Google Shape;4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4682" y="207447"/>
            <a:ext cx="734968" cy="90710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2"/>
          <p:cNvSpPr/>
          <p:nvPr/>
        </p:nvSpPr>
        <p:spPr>
          <a:xfrm rot="-3101256">
            <a:off x="8035226" y="1870111"/>
            <a:ext cx="945593" cy="2006497"/>
          </a:xfrm>
          <a:prstGeom prst="arc">
            <a:avLst>
              <a:gd fmla="val 18073494" name="adj1"/>
              <a:gd fmla="val 39476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2"/>
          <p:cNvSpPr/>
          <p:nvPr/>
        </p:nvSpPr>
        <p:spPr>
          <a:xfrm rot="-605786">
            <a:off x="3580724" y="2130096"/>
            <a:ext cx="945593" cy="1785016"/>
          </a:xfrm>
          <a:prstGeom prst="arc">
            <a:avLst>
              <a:gd fmla="val 16518568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2857576" y="1701771"/>
            <a:ext cx="10054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wait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1000ms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2"/>
          <p:cNvSpPr txBox="1"/>
          <p:nvPr/>
        </p:nvSpPr>
        <p:spPr>
          <a:xfrm>
            <a:off x="7199256" y="1865899"/>
            <a:ext cx="99258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starting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event 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2"/>
          <p:cNvSpPr/>
          <p:nvPr/>
        </p:nvSpPr>
        <p:spPr>
          <a:xfrm rot="9946920">
            <a:off x="8419316" y="3140905"/>
            <a:ext cx="945593" cy="1785016"/>
          </a:xfrm>
          <a:prstGeom prst="arc">
            <a:avLst>
              <a:gd fmla="val 16518568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2"/>
          <p:cNvSpPr txBox="1"/>
          <p:nvPr/>
        </p:nvSpPr>
        <p:spPr>
          <a:xfrm>
            <a:off x="8975000" y="4504476"/>
            <a:ext cx="11079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new stuff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2"/>
          <p:cNvSpPr txBox="1"/>
          <p:nvPr/>
        </p:nvSpPr>
        <p:spPr>
          <a:xfrm>
            <a:off x="323850" y="3196547"/>
            <a:ext cx="109303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XREAD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BLOCK </a:t>
            </a:r>
            <a:r>
              <a:rPr b="1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1000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STREAMS transactions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16554109863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-0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" name="Google Shape;452;p22"/>
          <p:cNvSpPr txBox="1"/>
          <p:nvPr/>
        </p:nvSpPr>
        <p:spPr>
          <a:xfrm>
            <a:off x="323850" y="3643985"/>
            <a:ext cx="103481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XREAD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BLOCK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1000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STREAMS transactions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$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3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Event Streams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460" name="Google Shape;460;p23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Other Commands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461" name="Google Shape;46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4682" y="207447"/>
            <a:ext cx="734968" cy="90710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3"/>
          <p:cNvSpPr txBox="1"/>
          <p:nvPr/>
        </p:nvSpPr>
        <p:spPr>
          <a:xfrm>
            <a:off x="3820160" y="5628640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3"/>
          <p:cNvSpPr txBox="1"/>
          <p:nvPr/>
        </p:nvSpPr>
        <p:spPr>
          <a:xfrm>
            <a:off x="323850" y="2297203"/>
            <a:ext cx="93970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XRANGE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transactions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16554109863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-0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4" name="Google Shape;464;p23"/>
          <p:cNvSpPr txBox="1"/>
          <p:nvPr/>
        </p:nvSpPr>
        <p:spPr>
          <a:xfrm>
            <a:off x="323850" y="2746074"/>
            <a:ext cx="113766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XDEL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transactions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16554109863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16554109121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16554109121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-1</a:t>
            </a:r>
            <a:endParaRPr b="0" i="0" sz="1800" u="none" cap="none" strike="noStrike">
              <a:solidFill>
                <a:srgbClr val="B07E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5" name="Google Shape;465;p23"/>
          <p:cNvSpPr txBox="1"/>
          <p:nvPr/>
        </p:nvSpPr>
        <p:spPr>
          <a:xfrm>
            <a:off x="323850" y="3193512"/>
            <a:ext cx="62946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XLEN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3"/>
          <p:cNvSpPr txBox="1"/>
          <p:nvPr/>
        </p:nvSpPr>
        <p:spPr>
          <a:xfrm>
            <a:off x="323850" y="3635565"/>
            <a:ext cx="8927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XTRIM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transactions MAXLEN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1000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7" name="Google Shape;467;p23"/>
          <p:cNvSpPr txBox="1"/>
          <p:nvPr/>
        </p:nvSpPr>
        <p:spPr>
          <a:xfrm>
            <a:off x="323850" y="4077618"/>
            <a:ext cx="8927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XTRIM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transactions MINID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16554109863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-0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323850" y="4519671"/>
            <a:ext cx="8861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XTRIM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transactions MAXLEN ~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1000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323850" y="4971548"/>
            <a:ext cx="8861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XTRIM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transactions MINID ~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16554109863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-0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" name="Google Shape;470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4"/>
          <p:cNvSpPr txBox="1"/>
          <p:nvPr>
            <p:ph idx="4294967295"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5000">
                <a:solidFill>
                  <a:schemeClr val="dk1"/>
                </a:solidFill>
              </a:rPr>
              <a:t>Demo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476" name="Google Shape;476;p24"/>
          <p:cNvSpPr txBox="1"/>
          <p:nvPr>
            <p:ph idx="4294967295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Redis Streams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477" name="Google Shape;477;p24"/>
          <p:cNvPicPr preferRelativeResize="0"/>
          <p:nvPr/>
        </p:nvPicPr>
        <p:blipFill rotWithShape="1">
          <a:blip r:embed="rId3">
            <a:alphaModFix/>
          </a:blip>
          <a:srcRect b="334" l="0" r="0" t="326"/>
          <a:stretch/>
        </p:blipFill>
        <p:spPr>
          <a:xfrm>
            <a:off x="8632466" y="939187"/>
            <a:ext cx="2581184" cy="258118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"/>
          <p:cNvSpPr txBox="1"/>
          <p:nvPr>
            <p:ph idx="4294967295"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5000">
                <a:solidFill>
                  <a:schemeClr val="dk1"/>
                </a:solidFill>
              </a:rPr>
              <a:t>Try Out Streams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484" name="Google Shape;484;p25"/>
          <p:cNvSpPr txBox="1"/>
          <p:nvPr>
            <p:ph idx="4294967295" type="subTitle"/>
          </p:nvPr>
        </p:nvSpPr>
        <p:spPr>
          <a:xfrm>
            <a:off x="990600" y="2556950"/>
            <a:ext cx="7433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Follow the instructions in 02-STREAMS.md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485" name="Google Shape;485;p25"/>
          <p:cNvPicPr preferRelativeResize="0"/>
          <p:nvPr/>
        </p:nvPicPr>
        <p:blipFill rotWithShape="1">
          <a:blip r:embed="rId3">
            <a:alphaModFix/>
          </a:blip>
          <a:srcRect b="334" l="0" r="0" t="326"/>
          <a:stretch/>
        </p:blipFill>
        <p:spPr>
          <a:xfrm>
            <a:off x="8620215" y="901555"/>
            <a:ext cx="2581185" cy="258118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466" y="939187"/>
            <a:ext cx="2581184" cy="258118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6"/>
          <p:cNvSpPr txBox="1"/>
          <p:nvPr>
            <p:ph idx="4294967295"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5000">
                <a:solidFill>
                  <a:schemeClr val="dk1"/>
                </a:solidFill>
              </a:rPr>
              <a:t>Storing JSON the Good Way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494" name="Google Shape;494;p26"/>
          <p:cNvSpPr txBox="1"/>
          <p:nvPr>
            <p:ph idx="4294967295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An Overview of RedisJSON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95" name="Google Shape;495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RedisJSON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501" name="Google Shape;501;p27"/>
          <p:cNvSpPr txBox="1"/>
          <p:nvPr>
            <p:ph idx="4294967295" type="body"/>
          </p:nvPr>
        </p:nvSpPr>
        <p:spPr>
          <a:xfrm>
            <a:off x="324150" y="1896325"/>
            <a:ext cx="55383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Store JSON in Redis </a:t>
            </a:r>
            <a:r>
              <a:rPr i="1" lang="en-US" sz="2400">
                <a:solidFill>
                  <a:schemeClr val="dk1"/>
                </a:solidFill>
              </a:rPr>
              <a:t>as</a:t>
            </a:r>
            <a:r>
              <a:rPr lang="en-US" sz="2400">
                <a:solidFill>
                  <a:schemeClr val="dk1"/>
                </a:solidFill>
              </a:rPr>
              <a:t> JSON.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Query all or part of a document using JSONPath.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Manipulate all or part of a document.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All operations are atomic.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2" name="Google Shape;502;p27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Introduction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503" name="Google Shape;5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845" y="376679"/>
            <a:ext cx="568642" cy="568642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7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7"/>
          <p:cNvSpPr txBox="1"/>
          <p:nvPr/>
        </p:nvSpPr>
        <p:spPr>
          <a:xfrm>
            <a:off x="5944354" y="1666821"/>
            <a:ext cx="5820749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"type":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"Authorized"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"date":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"2023-04-27"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"amount":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167.34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"to":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"account":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"5558675309"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"name":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"Always Watching H.O.A."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}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"from":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"account":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"1580783161"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"name":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"Justin Castilla, Esq."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6" name="Google Shape;506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RedisJSON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512" name="Google Shape;512;p28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A Common Scenario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513" name="Google Shape;5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845" y="376679"/>
            <a:ext cx="568642" cy="56864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8"/>
          <p:cNvSpPr txBox="1"/>
          <p:nvPr/>
        </p:nvSpPr>
        <p:spPr>
          <a:xfrm>
            <a:off x="11847007" y="2409896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515" name="Google Shape;51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6387" y="1736612"/>
            <a:ext cx="894672" cy="768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 with solid fill" id="516" name="Google Shape;51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0941" y="166376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8"/>
          <p:cNvSpPr txBox="1"/>
          <p:nvPr/>
        </p:nvSpPr>
        <p:spPr>
          <a:xfrm>
            <a:off x="7103015" y="1808725"/>
            <a:ext cx="88036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accent5"/>
                </a:solidFill>
                <a:latin typeface="Fira Code"/>
                <a:ea typeface="Fira Code"/>
                <a:cs typeface="Fira Code"/>
                <a:sym typeface="Fira Code"/>
              </a:rPr>
              <a:t>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8"/>
          <p:cNvSpPr/>
          <p:nvPr/>
        </p:nvSpPr>
        <p:spPr>
          <a:xfrm>
            <a:off x="4228343" y="1865471"/>
            <a:ext cx="591670" cy="59167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28"/>
          <p:cNvCxnSpPr>
            <a:stCxn id="516" idx="2"/>
          </p:cNvCxnSpPr>
          <p:nvPr/>
        </p:nvCxnSpPr>
        <p:spPr>
          <a:xfrm>
            <a:off x="1488141" y="2578165"/>
            <a:ext cx="0" cy="329190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0" name="Google Shape;520;p28"/>
          <p:cNvCxnSpPr/>
          <p:nvPr/>
        </p:nvCxnSpPr>
        <p:spPr>
          <a:xfrm>
            <a:off x="10722688" y="2578165"/>
            <a:ext cx="0" cy="329184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1" name="Google Shape;521;p28"/>
          <p:cNvCxnSpPr/>
          <p:nvPr/>
        </p:nvCxnSpPr>
        <p:spPr>
          <a:xfrm>
            <a:off x="7543199" y="2578165"/>
            <a:ext cx="0" cy="329184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2" name="Google Shape;522;p28"/>
          <p:cNvCxnSpPr/>
          <p:nvPr/>
        </p:nvCxnSpPr>
        <p:spPr>
          <a:xfrm>
            <a:off x="4531059" y="2578165"/>
            <a:ext cx="0" cy="329184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3" name="Google Shape;523;p28"/>
          <p:cNvCxnSpPr/>
          <p:nvPr/>
        </p:nvCxnSpPr>
        <p:spPr>
          <a:xfrm>
            <a:off x="1640541" y="3073639"/>
            <a:ext cx="2716306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4" name="Google Shape;524;p28"/>
          <p:cNvCxnSpPr/>
          <p:nvPr/>
        </p:nvCxnSpPr>
        <p:spPr>
          <a:xfrm>
            <a:off x="4670612" y="3073639"/>
            <a:ext cx="2689412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5" name="Google Shape;525;p28"/>
          <p:cNvCxnSpPr/>
          <p:nvPr/>
        </p:nvCxnSpPr>
        <p:spPr>
          <a:xfrm>
            <a:off x="7738340" y="3073639"/>
            <a:ext cx="2804154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6" name="Google Shape;526;p28"/>
          <p:cNvSpPr txBox="1"/>
          <p:nvPr/>
        </p:nvSpPr>
        <p:spPr>
          <a:xfrm>
            <a:off x="1488141" y="2801722"/>
            <a:ext cx="30429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new Account('5558675309')</a:t>
            </a:r>
            <a:endParaRPr b="0" i="0" sz="1200" u="none" cap="none" strike="noStrike">
              <a:solidFill>
                <a:srgbClr val="161F3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7" name="Google Shape;527;p28"/>
          <p:cNvSpPr txBox="1"/>
          <p:nvPr/>
        </p:nvSpPr>
        <p:spPr>
          <a:xfrm>
            <a:off x="4531059" y="2801722"/>
            <a:ext cx="300526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JSON.stringify()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8"/>
          <p:cNvSpPr txBox="1"/>
          <p:nvPr/>
        </p:nvSpPr>
        <p:spPr>
          <a:xfrm>
            <a:off x="7536326" y="2807710"/>
            <a:ext cx="31675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SET account:5558675309</a:t>
            </a:r>
            <a:endParaRPr b="0" i="0" sz="1200" u="none" cap="none" strike="noStrike">
              <a:solidFill>
                <a:srgbClr val="161F3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29" name="Google Shape;529;p28"/>
          <p:cNvCxnSpPr/>
          <p:nvPr/>
        </p:nvCxnSpPr>
        <p:spPr>
          <a:xfrm>
            <a:off x="1639641" y="4147273"/>
            <a:ext cx="2716306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30" name="Google Shape;530;p28"/>
          <p:cNvCxnSpPr/>
          <p:nvPr/>
        </p:nvCxnSpPr>
        <p:spPr>
          <a:xfrm>
            <a:off x="4669712" y="4147273"/>
            <a:ext cx="2689412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531" name="Google Shape;531;p28"/>
          <p:cNvCxnSpPr/>
          <p:nvPr/>
        </p:nvCxnSpPr>
        <p:spPr>
          <a:xfrm>
            <a:off x="7737440" y="4147273"/>
            <a:ext cx="2804154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532" name="Google Shape;532;p28"/>
          <p:cNvSpPr txBox="1"/>
          <p:nvPr/>
        </p:nvSpPr>
        <p:spPr>
          <a:xfrm>
            <a:off x="1487241" y="3875355"/>
            <a:ext cx="30429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return account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8"/>
          <p:cNvSpPr txBox="1"/>
          <p:nvPr/>
        </p:nvSpPr>
        <p:spPr>
          <a:xfrm>
            <a:off x="4530159" y="3875355"/>
            <a:ext cx="3005267" cy="2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JSON.parse()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8"/>
          <p:cNvSpPr txBox="1"/>
          <p:nvPr/>
        </p:nvSpPr>
        <p:spPr>
          <a:xfrm>
            <a:off x="7535426" y="3881343"/>
            <a:ext cx="3167533" cy="2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GET account:5558675309</a:t>
            </a:r>
            <a:endParaRPr b="0" i="0" sz="1200" u="none" cap="none" strike="noStrike">
              <a:solidFill>
                <a:srgbClr val="161F3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35" name="Google Shape;535;p28"/>
          <p:cNvCxnSpPr/>
          <p:nvPr/>
        </p:nvCxnSpPr>
        <p:spPr>
          <a:xfrm>
            <a:off x="1640543" y="5220906"/>
            <a:ext cx="2716306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6" name="Google Shape;536;p28"/>
          <p:cNvCxnSpPr/>
          <p:nvPr/>
        </p:nvCxnSpPr>
        <p:spPr>
          <a:xfrm>
            <a:off x="4670614" y="5220906"/>
            <a:ext cx="2689412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28"/>
          <p:cNvCxnSpPr/>
          <p:nvPr/>
        </p:nvCxnSpPr>
        <p:spPr>
          <a:xfrm>
            <a:off x="7738342" y="5220906"/>
            <a:ext cx="2804154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8" name="Google Shape;538;p28"/>
          <p:cNvSpPr txBox="1"/>
          <p:nvPr/>
        </p:nvSpPr>
        <p:spPr>
          <a:xfrm>
            <a:off x="1488143" y="4770311"/>
            <a:ext cx="30429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account.name 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'Always Watching H.O.A.'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8"/>
          <p:cNvSpPr txBox="1"/>
          <p:nvPr/>
        </p:nvSpPr>
        <p:spPr>
          <a:xfrm>
            <a:off x="4531061" y="4948989"/>
            <a:ext cx="300526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JSON.stringify()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8"/>
          <p:cNvSpPr txBox="1"/>
          <p:nvPr/>
        </p:nvSpPr>
        <p:spPr>
          <a:xfrm>
            <a:off x="7536328" y="4954977"/>
            <a:ext cx="31675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SET account:5558675309</a:t>
            </a:r>
            <a:endParaRPr b="0" i="0" sz="1200" u="none" cap="none" strike="noStrike">
              <a:solidFill>
                <a:srgbClr val="161F3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descr="Arrow: Rotate right with solid fill" id="541" name="Google Shape;54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6478537">
            <a:off x="10365362" y="4342049"/>
            <a:ext cx="1880044" cy="188004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8"/>
          <p:cNvSpPr txBox="1"/>
          <p:nvPr/>
        </p:nvSpPr>
        <p:spPr>
          <a:xfrm>
            <a:off x="8311896" y="-630936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with a beard and mustache&#10;&#10;Description automatically generated with low confidence" id="543" name="Google Shape;54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35149" y="5396563"/>
            <a:ext cx="1262475" cy="1262475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4" name="Google Shape;544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9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RedisJSON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550" name="Google Shape;550;p29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A Common Scenario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551" name="Google Shape;5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845" y="376679"/>
            <a:ext cx="568642" cy="56864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29"/>
          <p:cNvSpPr txBox="1"/>
          <p:nvPr/>
        </p:nvSpPr>
        <p:spPr>
          <a:xfrm>
            <a:off x="11847007" y="2409896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553" name="Google Shape;55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6387" y="1736612"/>
            <a:ext cx="894672" cy="768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 with solid fill" id="554" name="Google Shape;55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0941" y="166376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9"/>
          <p:cNvSpPr/>
          <p:nvPr/>
        </p:nvSpPr>
        <p:spPr>
          <a:xfrm>
            <a:off x="5810029" y="1865471"/>
            <a:ext cx="591670" cy="59167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6" name="Google Shape;556;p29"/>
          <p:cNvCxnSpPr>
            <a:stCxn id="554" idx="2"/>
          </p:cNvCxnSpPr>
          <p:nvPr/>
        </p:nvCxnSpPr>
        <p:spPr>
          <a:xfrm>
            <a:off x="1488141" y="2578165"/>
            <a:ext cx="0" cy="329190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7" name="Google Shape;557;p29"/>
          <p:cNvCxnSpPr/>
          <p:nvPr/>
        </p:nvCxnSpPr>
        <p:spPr>
          <a:xfrm>
            <a:off x="10722688" y="2578165"/>
            <a:ext cx="0" cy="329184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8" name="Google Shape;558;p29"/>
          <p:cNvCxnSpPr/>
          <p:nvPr/>
        </p:nvCxnSpPr>
        <p:spPr>
          <a:xfrm>
            <a:off x="6109989" y="2578165"/>
            <a:ext cx="0" cy="329184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9" name="Google Shape;559;p29"/>
          <p:cNvCxnSpPr/>
          <p:nvPr/>
        </p:nvCxnSpPr>
        <p:spPr>
          <a:xfrm>
            <a:off x="1640543" y="3685644"/>
            <a:ext cx="4313217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0" name="Google Shape;560;p29"/>
          <p:cNvCxnSpPr/>
          <p:nvPr/>
        </p:nvCxnSpPr>
        <p:spPr>
          <a:xfrm>
            <a:off x="6187440" y="3685644"/>
            <a:ext cx="4355056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1" name="Google Shape;561;p29"/>
          <p:cNvSpPr txBox="1"/>
          <p:nvPr/>
        </p:nvSpPr>
        <p:spPr>
          <a:xfrm>
            <a:off x="1469312" y="3424986"/>
            <a:ext cx="46126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account.name = 'Always Watching H.O.A.'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9"/>
          <p:cNvSpPr txBox="1"/>
          <p:nvPr/>
        </p:nvSpPr>
        <p:spPr>
          <a:xfrm>
            <a:off x="6082008" y="3419715"/>
            <a:ext cx="462185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61F31"/>
                </a:solidFill>
                <a:latin typeface="Fira Code"/>
                <a:ea typeface="Fira Code"/>
                <a:cs typeface="Fira Code"/>
                <a:sym typeface="Fira Code"/>
              </a:rPr>
              <a:t>JSON.SET account:5558675309 $.name</a:t>
            </a:r>
            <a:endParaRPr b="0" i="0" sz="1200" u="none" cap="none" strike="noStrike">
              <a:solidFill>
                <a:srgbClr val="161F3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3" name="Google Shape;563;p29"/>
          <p:cNvSpPr txBox="1"/>
          <p:nvPr/>
        </p:nvSpPr>
        <p:spPr>
          <a:xfrm>
            <a:off x="8311896" y="-630936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0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RedisJSON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571" name="Google Shape;571;p30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Writing JSON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572" name="Google Shape;5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845" y="376679"/>
            <a:ext cx="568642" cy="568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0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0"/>
          <p:cNvSpPr/>
          <p:nvPr/>
        </p:nvSpPr>
        <p:spPr>
          <a:xfrm rot="10800000">
            <a:off x="8922764" y="2256505"/>
            <a:ext cx="945593" cy="1785016"/>
          </a:xfrm>
          <a:prstGeom prst="arc">
            <a:avLst>
              <a:gd fmla="val 5551048" name="adj1"/>
              <a:gd fmla="val 10891675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0"/>
          <p:cNvSpPr/>
          <p:nvPr/>
        </p:nvSpPr>
        <p:spPr>
          <a:xfrm rot="1119975">
            <a:off x="6302156" y="1541356"/>
            <a:ext cx="945593" cy="2006497"/>
          </a:xfrm>
          <a:prstGeom prst="arc">
            <a:avLst>
              <a:gd fmla="val 19455395" name="adj1"/>
              <a:gd fmla="val 2961094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0"/>
          <p:cNvSpPr/>
          <p:nvPr/>
        </p:nvSpPr>
        <p:spPr>
          <a:xfrm rot="-605786">
            <a:off x="4623307" y="2187442"/>
            <a:ext cx="945593" cy="1785016"/>
          </a:xfrm>
          <a:prstGeom prst="arc">
            <a:avLst>
              <a:gd fmla="val 16518568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4169516" y="1810578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6584913" y="1918610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JSONPath</a:t>
            </a:r>
            <a:endParaRPr b="0" i="0" sz="1800" u="none" cap="none" strike="noStrike">
              <a:solidFill>
                <a:srgbClr val="161F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0"/>
          <p:cNvSpPr txBox="1"/>
          <p:nvPr/>
        </p:nvSpPr>
        <p:spPr>
          <a:xfrm>
            <a:off x="8651058" y="1914641"/>
            <a:ext cx="8002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0"/>
          <p:cNvSpPr txBox="1"/>
          <p:nvPr/>
        </p:nvSpPr>
        <p:spPr>
          <a:xfrm>
            <a:off x="323850" y="3201137"/>
            <a:ext cx="117078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JSON.SET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'{"account":"5558675309"}'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0"/>
          <p:cNvSpPr txBox="1"/>
          <p:nvPr/>
        </p:nvSpPr>
        <p:spPr>
          <a:xfrm>
            <a:off x="323850" y="4097020"/>
            <a:ext cx="11432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JSON.SET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$.name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'"Always Watching H.O.A."'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2" name="Google Shape;582;p30"/>
          <p:cNvSpPr txBox="1"/>
          <p:nvPr/>
        </p:nvSpPr>
        <p:spPr>
          <a:xfrm>
            <a:off x="323848" y="3646402"/>
            <a:ext cx="10767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JSON.SET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$.balance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167.34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descr="A person with his eyes closed&#10;&#10;Description automatically generated with low confidence" id="583" name="Google Shape;58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8737" y="4568352"/>
            <a:ext cx="1619240" cy="1660653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1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RedisJSON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590" name="Google Shape;590;p31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Reading JSON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591" name="Google Shape;5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845" y="376679"/>
            <a:ext cx="568642" cy="56864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1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1"/>
          <p:cNvSpPr txBox="1"/>
          <p:nvPr/>
        </p:nvSpPr>
        <p:spPr>
          <a:xfrm>
            <a:off x="323847" y="2117439"/>
            <a:ext cx="11523160" cy="14773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"account":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"5558675309"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"balance":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167.34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"name":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"Always Watching H.O.A."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4" name="Google Shape;594;p31"/>
          <p:cNvSpPr txBox="1"/>
          <p:nvPr/>
        </p:nvSpPr>
        <p:spPr>
          <a:xfrm>
            <a:off x="323846" y="4127826"/>
            <a:ext cx="11515799" cy="20313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"account":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"5558675309"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"balance":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167.34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"name":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"Always Watching H.O.A."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1"/>
          <p:cNvSpPr txBox="1"/>
          <p:nvPr/>
        </p:nvSpPr>
        <p:spPr>
          <a:xfrm>
            <a:off x="323850" y="3676053"/>
            <a:ext cx="11432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GET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1"/>
          <p:cNvSpPr txBox="1"/>
          <p:nvPr/>
        </p:nvSpPr>
        <p:spPr>
          <a:xfrm>
            <a:off x="323847" y="1666821"/>
            <a:ext cx="10767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GET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7" name="Google Shape;597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"/>
          <p:cNvSpPr txBox="1"/>
          <p:nvPr>
            <p:ph idx="4294967295" type="title"/>
          </p:nvPr>
        </p:nvSpPr>
        <p:spPr>
          <a:xfrm>
            <a:off x="2546100" y="481775"/>
            <a:ext cx="70998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Workshop Repository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300" y="1787300"/>
            <a:ext cx="3283400" cy="3283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3"/>
          <p:cNvSpPr txBox="1"/>
          <p:nvPr>
            <p:ph idx="4294967295" type="title"/>
          </p:nvPr>
        </p:nvSpPr>
        <p:spPr>
          <a:xfrm>
            <a:off x="728400" y="5570025"/>
            <a:ext cx="107352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-US" sz="3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github.com/redislabs-training/beats-by-redis-edu</a:t>
            </a:r>
            <a:endParaRPr b="1" sz="3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RedisJSON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603" name="Google Shape;603;p32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Reading Using JSONPath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604" name="Google Shape;6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845" y="376679"/>
            <a:ext cx="568642" cy="56864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2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2"/>
          <p:cNvSpPr txBox="1"/>
          <p:nvPr/>
        </p:nvSpPr>
        <p:spPr>
          <a:xfrm>
            <a:off x="323850" y="3587216"/>
            <a:ext cx="11432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GET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$.*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2"/>
          <p:cNvSpPr txBox="1"/>
          <p:nvPr/>
        </p:nvSpPr>
        <p:spPr>
          <a:xfrm>
            <a:off x="323847" y="2055052"/>
            <a:ext cx="10767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GET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$.name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8" name="Google Shape;608;p32"/>
          <p:cNvSpPr txBox="1"/>
          <p:nvPr/>
        </p:nvSpPr>
        <p:spPr>
          <a:xfrm>
            <a:off x="323846" y="2505670"/>
            <a:ext cx="11515798" cy="9233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"Always Watching H.O.A."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2"/>
          <p:cNvSpPr txBox="1"/>
          <p:nvPr/>
        </p:nvSpPr>
        <p:spPr>
          <a:xfrm>
            <a:off x="323846" y="4038989"/>
            <a:ext cx="11515798" cy="14773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"5558675309"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800" u="none" cap="none" strike="noStrike">
              <a:solidFill>
                <a:srgbClr val="BF030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167.34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800" u="none" cap="none" strike="noStrike">
              <a:solidFill>
                <a:srgbClr val="B07E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"Always Watching H.O.A."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Reading Using Multiple JSONPaths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616" name="Google Shape;6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845" y="376679"/>
            <a:ext cx="568642" cy="56864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3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3"/>
          <p:cNvSpPr txBox="1"/>
          <p:nvPr/>
        </p:nvSpPr>
        <p:spPr>
          <a:xfrm>
            <a:off x="323846" y="2505670"/>
            <a:ext cx="11515798" cy="31393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"$"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  "account":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"5558675309"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  "balance":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167.34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  "name":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"Always Watching H.O.A."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 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"$.name"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[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"Always Watching H.O.A." 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"$.account"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[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"5558675309" 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]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9" name="Google Shape;619;p33"/>
          <p:cNvSpPr txBox="1"/>
          <p:nvPr/>
        </p:nvSpPr>
        <p:spPr>
          <a:xfrm>
            <a:off x="323846" y="2055052"/>
            <a:ext cx="10767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GET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$ $.name $.account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0" name="Google Shape;620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p33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RedisJSON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4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Removing JSON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627" name="Google Shape;6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845" y="376679"/>
            <a:ext cx="568642" cy="56864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4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4"/>
          <p:cNvSpPr txBox="1"/>
          <p:nvPr/>
        </p:nvSpPr>
        <p:spPr>
          <a:xfrm>
            <a:off x="323850" y="3823526"/>
            <a:ext cx="77964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DEL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$.name</a:t>
            </a:r>
            <a:endParaRPr b="0" i="0" sz="1800" u="none" cap="none" strike="noStrike">
              <a:solidFill>
                <a:srgbClr val="BF030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0" name="Google Shape;630;p34"/>
          <p:cNvSpPr txBox="1"/>
          <p:nvPr/>
        </p:nvSpPr>
        <p:spPr>
          <a:xfrm>
            <a:off x="323851" y="3377765"/>
            <a:ext cx="76131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DEL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4"/>
          <p:cNvSpPr txBox="1"/>
          <p:nvPr/>
        </p:nvSpPr>
        <p:spPr>
          <a:xfrm>
            <a:off x="323849" y="2932004"/>
            <a:ext cx="71704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DEL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2" name="Google Shape;632;p34"/>
          <p:cNvSpPr/>
          <p:nvPr/>
        </p:nvSpPr>
        <p:spPr>
          <a:xfrm rot="-5400000">
            <a:off x="6764126" y="2197126"/>
            <a:ext cx="945593" cy="1785016"/>
          </a:xfrm>
          <a:prstGeom prst="arc">
            <a:avLst>
              <a:gd fmla="val 5551048" name="adj1"/>
              <a:gd fmla="val 10891675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4"/>
          <p:cNvSpPr/>
          <p:nvPr/>
        </p:nvSpPr>
        <p:spPr>
          <a:xfrm rot="-605786">
            <a:off x="4834400" y="1893019"/>
            <a:ext cx="945593" cy="1785016"/>
          </a:xfrm>
          <a:prstGeom prst="arc">
            <a:avLst>
              <a:gd fmla="val 16518568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4"/>
          <p:cNvSpPr txBox="1"/>
          <p:nvPr/>
        </p:nvSpPr>
        <p:spPr>
          <a:xfrm>
            <a:off x="3774582" y="1693048"/>
            <a:ext cx="11977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removes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7879477" y="4777545"/>
            <a:ext cx="106952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removes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7549785" y="2389559"/>
            <a:ext cx="11592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removes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root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4"/>
          <p:cNvSpPr/>
          <p:nvPr/>
        </p:nvSpPr>
        <p:spPr>
          <a:xfrm>
            <a:off x="7406681" y="3377765"/>
            <a:ext cx="945593" cy="1785016"/>
          </a:xfrm>
          <a:prstGeom prst="arc">
            <a:avLst>
              <a:gd fmla="val 5551048" name="adj1"/>
              <a:gd fmla="val 10891675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9" name="Google Shape;639;p34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RedisJSON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5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Other Commands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645" name="Google Shape;6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845" y="376679"/>
            <a:ext cx="568642" cy="56864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5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323850" y="2297203"/>
            <a:ext cx="93970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$.balance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5"/>
          <p:cNvSpPr txBox="1"/>
          <p:nvPr/>
        </p:nvSpPr>
        <p:spPr>
          <a:xfrm>
            <a:off x="323850" y="2746074"/>
            <a:ext cx="113766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TOGGLE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$.overdrawn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5"/>
          <p:cNvSpPr txBox="1"/>
          <p:nvPr/>
        </p:nvSpPr>
        <p:spPr>
          <a:xfrm>
            <a:off x="323850" y="3198455"/>
            <a:ext cx="10621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ARRAPPEND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$.approvals JC GR 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5"/>
          <p:cNvSpPr txBox="1"/>
          <p:nvPr/>
        </p:nvSpPr>
        <p:spPr>
          <a:xfrm>
            <a:off x="323849" y="3640508"/>
            <a:ext cx="108639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NUMINCRBY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$.balance 100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1" name="Google Shape;651;p35"/>
          <p:cNvSpPr txBox="1"/>
          <p:nvPr/>
        </p:nvSpPr>
        <p:spPr>
          <a:xfrm>
            <a:off x="323850" y="4082561"/>
            <a:ext cx="10292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STRLEN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$.name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2" name="Google Shape;652;p35"/>
          <p:cNvSpPr txBox="1"/>
          <p:nvPr/>
        </p:nvSpPr>
        <p:spPr>
          <a:xfrm>
            <a:off x="323849" y="4524614"/>
            <a:ext cx="88613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OBJKEYS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$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5"/>
          <p:cNvSpPr txBox="1"/>
          <p:nvPr/>
        </p:nvSpPr>
        <p:spPr>
          <a:xfrm>
            <a:off x="323849" y="4966667"/>
            <a:ext cx="11124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MGET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6365553226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$.balance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4" name="Google Shape;654;p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5" name="Google Shape;655;p35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RedisJSON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/>
          <p:nvPr>
            <p:ph idx="4294967295"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Demo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p36"/>
          <p:cNvSpPr txBox="1"/>
          <p:nvPr>
            <p:ph idx="4294967295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RedisJSON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662" name="Google Shape;662;p36"/>
          <p:cNvPicPr preferRelativeResize="0"/>
          <p:nvPr/>
        </p:nvPicPr>
        <p:blipFill rotWithShape="1">
          <a:blip r:embed="rId3">
            <a:alphaModFix/>
          </a:blip>
          <a:srcRect b="334" l="0" r="0" t="326"/>
          <a:stretch/>
        </p:blipFill>
        <p:spPr>
          <a:xfrm>
            <a:off x="8632466" y="939187"/>
            <a:ext cx="2581184" cy="2581184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"/>
          <p:cNvSpPr txBox="1"/>
          <p:nvPr>
            <p:ph idx="4294967295"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Try Out RedisJSON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9" name="Google Shape;669;p37"/>
          <p:cNvSpPr txBox="1"/>
          <p:nvPr>
            <p:ph idx="4294967295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Follow the instructions in 03-REDIS-JSON.md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334" l="0" r="0" t="326"/>
          <a:stretch/>
        </p:blipFill>
        <p:spPr>
          <a:xfrm>
            <a:off x="8620215" y="901555"/>
            <a:ext cx="2581185" cy="258118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38"/>
          <p:cNvPicPr preferRelativeResize="0"/>
          <p:nvPr/>
        </p:nvPicPr>
        <p:blipFill rotWithShape="1">
          <a:blip r:embed="rId3">
            <a:alphaModFix/>
          </a:blip>
          <a:srcRect b="0" l="326" r="334" t="0"/>
          <a:stretch/>
        </p:blipFill>
        <p:spPr>
          <a:xfrm>
            <a:off x="8632465" y="939186"/>
            <a:ext cx="2581184" cy="258118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8"/>
          <p:cNvSpPr txBox="1"/>
          <p:nvPr>
            <p:ph idx="4294967295"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Searching &amp; Querying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38"/>
          <p:cNvSpPr txBox="1"/>
          <p:nvPr>
            <p:ph idx="4294967295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An Overview of RediSearch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680" name="Google Shape;680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39"/>
          <p:cNvPicPr preferRelativeResize="0"/>
          <p:nvPr/>
        </p:nvPicPr>
        <p:blipFill rotWithShape="1">
          <a:blip r:embed="rId3">
            <a:alphaModFix/>
          </a:blip>
          <a:srcRect b="0" l="326" r="334" t="0"/>
          <a:stretch/>
        </p:blipFill>
        <p:spPr>
          <a:xfrm>
            <a:off x="11195877" y="382997"/>
            <a:ext cx="56061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9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Searching the Bad Way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687" name="Google Shape;687;p39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Brute Force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688" name="Google Shape;688;p39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9"/>
          <p:cNvSpPr txBox="1"/>
          <p:nvPr/>
        </p:nvSpPr>
        <p:spPr>
          <a:xfrm>
            <a:off x="2825189" y="4538734"/>
            <a:ext cx="58464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KEYS account:*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9"/>
          <p:cNvSpPr txBox="1"/>
          <p:nvPr/>
        </p:nvSpPr>
        <p:spPr>
          <a:xfrm>
            <a:off x="2825188" y="5026414"/>
            <a:ext cx="58464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SCAN * MATCH account:*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9"/>
          <p:cNvSpPr txBox="1"/>
          <p:nvPr/>
        </p:nvSpPr>
        <p:spPr>
          <a:xfrm>
            <a:off x="4301277" y="2967335"/>
            <a:ext cx="35894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account:</a:t>
            </a:r>
            <a:r>
              <a:rPr b="0" i="0" lang="en-US" sz="24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9"/>
          <p:cNvSpPr/>
          <p:nvPr/>
        </p:nvSpPr>
        <p:spPr>
          <a:xfrm rot="-1932473">
            <a:off x="4057983" y="2128031"/>
            <a:ext cx="945593" cy="1785016"/>
          </a:xfrm>
          <a:prstGeom prst="arc">
            <a:avLst>
              <a:gd fmla="val 17139992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9"/>
          <p:cNvSpPr/>
          <p:nvPr/>
        </p:nvSpPr>
        <p:spPr>
          <a:xfrm rot="4679236">
            <a:off x="7417926" y="1700902"/>
            <a:ext cx="945593" cy="2006497"/>
          </a:xfrm>
          <a:prstGeom prst="arc">
            <a:avLst>
              <a:gd fmla="val 17184414" name="adj1"/>
              <a:gd fmla="val 508476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9"/>
          <p:cNvSpPr txBox="1"/>
          <p:nvPr/>
        </p:nvSpPr>
        <p:spPr>
          <a:xfrm>
            <a:off x="8788303" y="2387811"/>
            <a:ext cx="3642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9"/>
          <p:cNvSpPr txBox="1"/>
          <p:nvPr/>
        </p:nvSpPr>
        <p:spPr>
          <a:xfrm>
            <a:off x="3464609" y="2018479"/>
            <a:ext cx="748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prefix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9"/>
          <p:cNvSpPr txBox="1"/>
          <p:nvPr/>
        </p:nvSpPr>
        <p:spPr>
          <a:xfrm>
            <a:off x="2825188" y="4051054"/>
            <a:ext cx="6541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JSON.GET account: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97" name="Google Shape;697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40"/>
          <p:cNvPicPr preferRelativeResize="0"/>
          <p:nvPr/>
        </p:nvPicPr>
        <p:blipFill rotWithShape="1">
          <a:blip r:embed="rId3">
            <a:alphaModFix/>
          </a:blip>
          <a:srcRect b="0" l="326" r="334" t="0"/>
          <a:stretch/>
        </p:blipFill>
        <p:spPr>
          <a:xfrm>
            <a:off x="11195877" y="382997"/>
            <a:ext cx="56061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0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Searching the Hard Way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704" name="Google Shape;704;p40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Maintaining Your Own Indices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705" name="Google Shape;705;p40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0"/>
          <p:cNvSpPr txBox="1"/>
          <p:nvPr/>
        </p:nvSpPr>
        <p:spPr>
          <a:xfrm>
            <a:off x="323850" y="1738095"/>
            <a:ext cx="80313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SADD accounts: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:checking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 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5558675309 6365553226 2015551212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0"/>
          <p:cNvSpPr txBox="1"/>
          <p:nvPr/>
        </p:nvSpPr>
        <p:spPr>
          <a:xfrm>
            <a:off x="323850" y="2445802"/>
            <a:ext cx="80313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SADD accounts: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:savings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 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5558675310 6365553227 2015551213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0"/>
          <p:cNvSpPr txBox="1"/>
          <p:nvPr/>
        </p:nvSpPr>
        <p:spPr>
          <a:xfrm>
            <a:off x="323850" y="3309275"/>
            <a:ext cx="803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lang="en-US" sz="1800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en-US" sz="1800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SADD accounts:overdrawn:true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               5558675309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6365553226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5558675310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0"/>
          <p:cNvSpPr txBox="1"/>
          <p:nvPr/>
        </p:nvSpPr>
        <p:spPr>
          <a:xfrm>
            <a:off x="323850" y="4016982"/>
            <a:ext cx="803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lang="en-US" sz="1800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en-US" sz="1800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SADD accounts:overdrawn:false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                       2015551212 6365553227 2015551213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0" name="Google Shape;710;p40"/>
          <p:cNvSpPr txBox="1"/>
          <p:nvPr/>
        </p:nvSpPr>
        <p:spPr>
          <a:xfrm>
            <a:off x="323850" y="4880455"/>
            <a:ext cx="70326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SINTER accounts:overdrawn:true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    accounts: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:checking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1" name="Google Shape;711;p40"/>
          <p:cNvSpPr/>
          <p:nvPr/>
        </p:nvSpPr>
        <p:spPr>
          <a:xfrm>
            <a:off x="8712250" y="1738095"/>
            <a:ext cx="1354038" cy="1354038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6365553226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2015551212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0"/>
          <p:cNvSpPr/>
          <p:nvPr/>
        </p:nvSpPr>
        <p:spPr>
          <a:xfrm>
            <a:off x="10393582" y="1738095"/>
            <a:ext cx="1354038" cy="1354038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5558675310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6365553227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2015551213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0"/>
          <p:cNvSpPr/>
          <p:nvPr/>
        </p:nvSpPr>
        <p:spPr>
          <a:xfrm>
            <a:off x="8721117" y="3309275"/>
            <a:ext cx="1354038" cy="1354038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5D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6365553226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5558675310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0"/>
          <p:cNvSpPr/>
          <p:nvPr/>
        </p:nvSpPr>
        <p:spPr>
          <a:xfrm>
            <a:off x="10402449" y="3309275"/>
            <a:ext cx="1354038" cy="1354038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600CC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2015551212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6365553227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2015551213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0"/>
          <p:cNvSpPr/>
          <p:nvPr/>
        </p:nvSpPr>
        <p:spPr>
          <a:xfrm>
            <a:off x="9031306" y="4880455"/>
            <a:ext cx="1354038" cy="1354038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61F3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6" name="Google Shape;716;p40"/>
          <p:cNvSpPr/>
          <p:nvPr/>
        </p:nvSpPr>
        <p:spPr>
          <a:xfrm>
            <a:off x="10088434" y="4880455"/>
            <a:ext cx="1354038" cy="1354038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rgbClr val="FF5D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61F3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7" name="Google Shape;717;p40"/>
          <p:cNvSpPr/>
          <p:nvPr/>
        </p:nvSpPr>
        <p:spPr>
          <a:xfrm>
            <a:off x="10075155" y="5120744"/>
            <a:ext cx="327294" cy="873463"/>
          </a:xfrm>
          <a:custGeom>
            <a:rect b="b" l="l" r="r" t="t"/>
            <a:pathLst>
              <a:path extrusionOk="0" h="873463" w="327294">
                <a:moveTo>
                  <a:pt x="163647" y="0"/>
                </a:moveTo>
                <a:lnTo>
                  <a:pt x="211670" y="58204"/>
                </a:lnTo>
                <a:cubicBezTo>
                  <a:pt x="284669" y="166257"/>
                  <a:pt x="327294" y="296516"/>
                  <a:pt x="327294" y="436731"/>
                </a:cubicBezTo>
                <a:cubicBezTo>
                  <a:pt x="327294" y="576946"/>
                  <a:pt x="284669" y="707206"/>
                  <a:pt x="211670" y="815259"/>
                </a:cubicBezTo>
                <a:lnTo>
                  <a:pt x="163647" y="873463"/>
                </a:lnTo>
                <a:lnTo>
                  <a:pt x="115624" y="815259"/>
                </a:lnTo>
                <a:cubicBezTo>
                  <a:pt x="42625" y="707206"/>
                  <a:pt x="0" y="576946"/>
                  <a:pt x="0" y="436731"/>
                </a:cubicBezTo>
                <a:cubicBezTo>
                  <a:pt x="0" y="296516"/>
                  <a:pt x="42625" y="166257"/>
                  <a:pt x="115624" y="58204"/>
                </a:cubicBezTo>
                <a:close/>
              </a:path>
            </a:pathLst>
          </a:custGeom>
          <a:solidFill>
            <a:schemeClr val="accent1"/>
          </a:solidFill>
          <a:ln cap="flat" cmpd="sng" w="38100">
            <a:solidFill>
              <a:srgbClr val="B8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6365553226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41"/>
          <p:cNvPicPr preferRelativeResize="0"/>
          <p:nvPr/>
        </p:nvPicPr>
        <p:blipFill rotWithShape="1">
          <a:blip r:embed="rId3">
            <a:alphaModFix/>
          </a:blip>
          <a:srcRect b="0" l="326" r="334" t="0"/>
          <a:stretch/>
        </p:blipFill>
        <p:spPr>
          <a:xfrm>
            <a:off x="11195877" y="382997"/>
            <a:ext cx="56061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1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Searching the Smart Way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725" name="Google Shape;725;p41"/>
          <p:cNvSpPr txBox="1"/>
          <p:nvPr>
            <p:ph idx="4294967295" type="body"/>
          </p:nvPr>
        </p:nvSpPr>
        <p:spPr>
          <a:xfrm>
            <a:off x="324150" y="1896325"/>
            <a:ext cx="55383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Indexes JSON documents and Hashes.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Provides full-text search and aggregation.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Indices are updated automatically when data is updated.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26" name="Google Shape;726;p41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Introducing RediSearch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727" name="Google Shape;727;p41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9" name="Google Shape;729;p41"/>
          <p:cNvPicPr preferRelativeResize="0"/>
          <p:nvPr/>
        </p:nvPicPr>
        <p:blipFill rotWithShape="1">
          <a:blip r:embed="rId4">
            <a:alphaModFix/>
          </a:blip>
          <a:srcRect b="0" l="14816" r="16046" t="30733"/>
          <a:stretch/>
        </p:blipFill>
        <p:spPr>
          <a:xfrm>
            <a:off x="6724689" y="1560375"/>
            <a:ext cx="4125313" cy="41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"/>
          <p:cNvSpPr txBox="1"/>
          <p:nvPr>
            <p:ph idx="4294967295" type="subTitle"/>
          </p:nvPr>
        </p:nvSpPr>
        <p:spPr>
          <a:xfrm>
            <a:off x="440563" y="5546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5000">
                <a:solidFill>
                  <a:schemeClr val="dk1"/>
                </a:solidFill>
              </a:rPr>
              <a:t>What Are We Doing Here?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234" name="Google Shape;234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35" name="Google Shape;235;p4"/>
          <p:cNvGrpSpPr/>
          <p:nvPr/>
        </p:nvGrpSpPr>
        <p:grpSpPr>
          <a:xfrm>
            <a:off x="1817362" y="1712524"/>
            <a:ext cx="8762225" cy="4695600"/>
            <a:chOff x="1648050" y="1522024"/>
            <a:chExt cx="8762225" cy="4695600"/>
          </a:xfrm>
        </p:grpSpPr>
        <p:pic>
          <p:nvPicPr>
            <p:cNvPr descr="A close up of a logo&#10;&#10;Description automatically generated" id="236" name="Google Shape;236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2389" y="4661258"/>
              <a:ext cx="1811400" cy="1556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74278" y="2943497"/>
              <a:ext cx="2135997" cy="1852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1842" y="3226279"/>
              <a:ext cx="1108050" cy="110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29862" y="1522024"/>
              <a:ext cx="2316467" cy="155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48050" y="2801829"/>
              <a:ext cx="2135997" cy="21359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dge 8 with solid fill" id="734" name="Google Shape;73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1656" y="2336292"/>
            <a:ext cx="2185416" cy="21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4">
            <a:alphaModFix/>
          </a:blip>
          <a:srcRect b="0" l="326" r="334" t="0"/>
          <a:stretch/>
        </p:blipFill>
        <p:spPr>
          <a:xfrm>
            <a:off x="11195877" y="382997"/>
            <a:ext cx="56061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2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RediSearch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737" name="Google Shape;737;p42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Types of Fields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738" name="Google Shape;738;p42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arth globe: Americas with solid fill" id="739" name="Google Shape;73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68384" y="2336292"/>
            <a:ext cx="2185416" cy="21854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g with solid fill" id="740" name="Google Shape;740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4928" y="2336292"/>
            <a:ext cx="2185416" cy="21854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ument with solid fill" id="741" name="Google Shape;741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2336292"/>
            <a:ext cx="2185416" cy="218541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2"/>
          <p:cNvSpPr txBox="1"/>
          <p:nvPr/>
        </p:nvSpPr>
        <p:spPr>
          <a:xfrm>
            <a:off x="1314393" y="4521696"/>
            <a:ext cx="123303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3A3F44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2"/>
          <p:cNvSpPr txBox="1"/>
          <p:nvPr/>
        </p:nvSpPr>
        <p:spPr>
          <a:xfrm>
            <a:off x="4182492" y="4521696"/>
            <a:ext cx="10502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3A3F44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2"/>
          <p:cNvSpPr txBox="1"/>
          <p:nvPr/>
        </p:nvSpPr>
        <p:spPr>
          <a:xfrm>
            <a:off x="6434236" y="4521696"/>
            <a:ext cx="21002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3A3F44"/>
                </a:solidFill>
                <a:latin typeface="Arial"/>
                <a:ea typeface="Arial"/>
                <a:cs typeface="Arial"/>
                <a:sym typeface="Arial"/>
              </a:rPr>
              <a:t>NUMERIC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2"/>
          <p:cNvSpPr txBox="1"/>
          <p:nvPr/>
        </p:nvSpPr>
        <p:spPr>
          <a:xfrm>
            <a:off x="9712704" y="4521696"/>
            <a:ext cx="10967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3A3F44"/>
                </a:solidFill>
                <a:latin typeface="Arial"/>
                <a:ea typeface="Arial"/>
                <a:cs typeface="Arial"/>
                <a:sym typeface="Arial"/>
              </a:rPr>
              <a:t>GEO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43"/>
          <p:cNvPicPr preferRelativeResize="0"/>
          <p:nvPr/>
        </p:nvPicPr>
        <p:blipFill rotWithShape="1">
          <a:blip r:embed="rId3">
            <a:alphaModFix/>
          </a:blip>
          <a:srcRect b="0" l="326" r="334" t="0"/>
          <a:stretch/>
        </p:blipFill>
        <p:spPr>
          <a:xfrm>
            <a:off x="11195877" y="382997"/>
            <a:ext cx="56061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43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Creating Indices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753" name="Google Shape;753;p43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3"/>
          <p:cNvSpPr txBox="1"/>
          <p:nvPr/>
        </p:nvSpPr>
        <p:spPr>
          <a:xfrm>
            <a:off x="323851" y="1978568"/>
            <a:ext cx="8500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6389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CREATE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account:index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ON JSON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PREFIX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SCHEMA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                $.description AS description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                $.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AS 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TAG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                $.approvals[*] AS approvals TAG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                $.balance AS balance NUMERIC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                $.location AS location GEO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3"/>
          <p:cNvSpPr/>
          <p:nvPr/>
        </p:nvSpPr>
        <p:spPr>
          <a:xfrm rot="5027900">
            <a:off x="7989008" y="2443879"/>
            <a:ext cx="945593" cy="1785016"/>
          </a:xfrm>
          <a:prstGeom prst="arc">
            <a:avLst>
              <a:gd fmla="val 17139992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3"/>
          <p:cNvSpPr txBox="1"/>
          <p:nvPr/>
        </p:nvSpPr>
        <p:spPr>
          <a:xfrm>
            <a:off x="8650520" y="2769940"/>
            <a:ext cx="15953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returns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multiple items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3"/>
          <p:cNvSpPr/>
          <p:nvPr/>
        </p:nvSpPr>
        <p:spPr>
          <a:xfrm rot="8792602">
            <a:off x="7448454" y="3819335"/>
            <a:ext cx="945593" cy="1785016"/>
          </a:xfrm>
          <a:prstGeom prst="arc">
            <a:avLst>
              <a:gd fmla="val 17225371" name="adj1"/>
              <a:gd fmla="val 2988726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3"/>
          <p:cNvSpPr txBox="1"/>
          <p:nvPr/>
        </p:nvSpPr>
        <p:spPr>
          <a:xfrm>
            <a:off x="8020110" y="5059044"/>
            <a:ext cx="175400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longitude first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in format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F6C00"/>
                </a:solidFill>
                <a:latin typeface="Fira Code"/>
                <a:ea typeface="Fira Code"/>
                <a:cs typeface="Fira Code"/>
                <a:sym typeface="Fira Code"/>
              </a:rPr>
              <a:t>12.34,56.78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3"/>
          <p:cNvSpPr/>
          <p:nvPr/>
        </p:nvSpPr>
        <p:spPr>
          <a:xfrm rot="-5674869">
            <a:off x="3169927" y="3079064"/>
            <a:ext cx="945593" cy="1785016"/>
          </a:xfrm>
          <a:prstGeom prst="arc">
            <a:avLst>
              <a:gd fmla="val 16650073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3"/>
          <p:cNvSpPr txBox="1"/>
          <p:nvPr/>
        </p:nvSpPr>
        <p:spPr>
          <a:xfrm>
            <a:off x="1982176" y="4016457"/>
            <a:ext cx="12875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returns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single item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2" name="Google Shape;762;p43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RediSearch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44"/>
          <p:cNvPicPr preferRelativeResize="0"/>
          <p:nvPr/>
        </p:nvPicPr>
        <p:blipFill rotWithShape="1">
          <a:blip r:embed="rId3">
            <a:alphaModFix/>
          </a:blip>
          <a:srcRect b="0" l="326" r="334" t="0"/>
          <a:stretch/>
        </p:blipFill>
        <p:spPr>
          <a:xfrm>
            <a:off x="11195877" y="382997"/>
            <a:ext cx="56061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44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Searching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769" name="Google Shape;769;p44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4"/>
          <p:cNvSpPr txBox="1"/>
          <p:nvPr/>
        </p:nvSpPr>
        <p:spPr>
          <a:xfrm>
            <a:off x="323850" y="2040482"/>
            <a:ext cx="66046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SEARCH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account:index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"*"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1" name="Google Shape;771;p44"/>
          <p:cNvSpPr txBox="1"/>
          <p:nvPr/>
        </p:nvSpPr>
        <p:spPr>
          <a:xfrm>
            <a:off x="323850" y="2486243"/>
            <a:ext cx="93153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lang="en-US" sz="1800">
                <a:latin typeface="Fira Code"/>
                <a:ea typeface="Fira Code"/>
                <a:cs typeface="Fira Code"/>
                <a:sym typeface="Fira Code"/>
              </a:rPr>
              <a:t>SEARCH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account:index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description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watch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2" name="Google Shape;772;p44"/>
          <p:cNvSpPr txBox="1"/>
          <p:nvPr/>
        </p:nvSpPr>
        <p:spPr>
          <a:xfrm>
            <a:off x="323850" y="2932143"/>
            <a:ext cx="98860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lang="en-US" sz="1800">
                <a:latin typeface="Fira Code"/>
                <a:ea typeface="Fira Code"/>
                <a:cs typeface="Fira Code"/>
                <a:sym typeface="Fira Code"/>
              </a:rPr>
              <a:t>SEARCH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account:index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approvals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 JC | GR }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3" name="Google Shape;773;p44"/>
          <p:cNvSpPr txBox="1"/>
          <p:nvPr/>
        </p:nvSpPr>
        <p:spPr>
          <a:xfrm>
            <a:off x="323850" y="3371860"/>
            <a:ext cx="9743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lang="en-US" sz="1800">
                <a:latin typeface="Fira Code"/>
                <a:ea typeface="Fira Code"/>
                <a:cs typeface="Fira Code"/>
                <a:sym typeface="Fira Code"/>
              </a:rPr>
              <a:t>SEARCH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account:index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balance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[ 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-inf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100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]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4" name="Google Shape;774;p44"/>
          <p:cNvSpPr txBox="1"/>
          <p:nvPr/>
        </p:nvSpPr>
        <p:spPr>
          <a:xfrm>
            <a:off x="323850" y="3811577"/>
            <a:ext cx="108847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lang="en-US" sz="1800">
                <a:latin typeface="Fira Code"/>
                <a:ea typeface="Fira Code"/>
                <a:cs typeface="Fira Code"/>
                <a:sym typeface="Fira Code"/>
              </a:rPr>
              <a:t>SEARCH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account:index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location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[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12.34 56.78 10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mi ]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5" name="Google Shape;775;p44"/>
          <p:cNvSpPr txBox="1"/>
          <p:nvPr/>
        </p:nvSpPr>
        <p:spPr>
          <a:xfrm>
            <a:off x="323850" y="4259200"/>
            <a:ext cx="788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lang="en-US" sz="1800">
                <a:latin typeface="Fira Code"/>
                <a:ea typeface="Fira Code"/>
                <a:cs typeface="Fira Code"/>
                <a:sym typeface="Fira Code"/>
              </a:rPr>
              <a:t>SEARCH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account:index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                    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description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watching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approvals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 JC | GR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balance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[ 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-inf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100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location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[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12.34 56.78 10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mi ]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7" name="Google Shape;777;p44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RediSearch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45"/>
          <p:cNvPicPr preferRelativeResize="0"/>
          <p:nvPr/>
        </p:nvPicPr>
        <p:blipFill rotWithShape="1">
          <a:blip r:embed="rId3">
            <a:alphaModFix/>
          </a:blip>
          <a:srcRect b="0" l="326" r="334" t="0"/>
          <a:stretch/>
        </p:blipFill>
        <p:spPr>
          <a:xfrm>
            <a:off x="11195877" y="382997"/>
            <a:ext cx="56061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5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Other Useful Commands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784" name="Google Shape;784;p45"/>
          <p:cNvSpPr txBox="1"/>
          <p:nvPr/>
        </p:nvSpPr>
        <p:spPr>
          <a:xfrm>
            <a:off x="11847007" y="2291024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5"/>
          <p:cNvSpPr txBox="1"/>
          <p:nvPr/>
        </p:nvSpPr>
        <p:spPr>
          <a:xfrm>
            <a:off x="323850" y="2040482"/>
            <a:ext cx="38940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_LIST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786" name="Google Shape;786;p45"/>
          <p:cNvSpPr txBox="1"/>
          <p:nvPr/>
        </p:nvSpPr>
        <p:spPr>
          <a:xfrm>
            <a:off x="323850" y="2486243"/>
            <a:ext cx="57486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INFO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account:index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7" name="Google Shape;787;p45"/>
          <p:cNvSpPr txBox="1"/>
          <p:nvPr/>
        </p:nvSpPr>
        <p:spPr>
          <a:xfrm>
            <a:off x="323850" y="2932143"/>
            <a:ext cx="64620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DROPINDEX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account:index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8" name="Google Shape;788;p45"/>
          <p:cNvSpPr txBox="1"/>
          <p:nvPr/>
        </p:nvSpPr>
        <p:spPr>
          <a:xfrm>
            <a:off x="323850" y="3371860"/>
            <a:ext cx="931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AGGREGATE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account:index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"*"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GROUPBY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@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REDUCE COUNT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AS typeCount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9" name="Google Shape;789;p45"/>
          <p:cNvSpPr txBox="1"/>
          <p:nvPr/>
        </p:nvSpPr>
        <p:spPr>
          <a:xfrm>
            <a:off x="323850" y="4088576"/>
            <a:ext cx="788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local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6379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&gt; FT.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EXPLAIN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account:index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                    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description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watching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approvals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 JC | GR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balance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[ </a:t>
            </a:r>
            <a:r>
              <a:rPr b="0" i="0" lang="en-US" sz="1800" u="none" cap="none" strike="noStrike">
                <a:solidFill>
                  <a:srgbClr val="0057AE"/>
                </a:solidFill>
                <a:latin typeface="Fira Code"/>
                <a:ea typeface="Fira Code"/>
                <a:cs typeface="Fira Code"/>
                <a:sym typeface="Fira Code"/>
              </a:rPr>
              <a:t>-inf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100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@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location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[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12.34 56.78 10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mi ]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1" name="Google Shape;791;p45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RediSearch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6"/>
          <p:cNvSpPr txBox="1"/>
          <p:nvPr>
            <p:ph idx="4294967295"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Demo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46"/>
          <p:cNvSpPr txBox="1"/>
          <p:nvPr>
            <p:ph idx="4294967295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RediSearch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798" name="Google Shape;798;p46"/>
          <p:cNvPicPr preferRelativeResize="0"/>
          <p:nvPr/>
        </p:nvPicPr>
        <p:blipFill rotWithShape="1">
          <a:blip r:embed="rId3">
            <a:alphaModFix/>
          </a:blip>
          <a:srcRect b="334" l="0" r="0" t="326"/>
          <a:stretch/>
        </p:blipFill>
        <p:spPr>
          <a:xfrm>
            <a:off x="8632466" y="939187"/>
            <a:ext cx="2581184" cy="258118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7"/>
          <p:cNvSpPr txBox="1"/>
          <p:nvPr>
            <p:ph idx="4294967295" type="title"/>
          </p:nvPr>
        </p:nvSpPr>
        <p:spPr>
          <a:xfrm>
            <a:off x="978350" y="871075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Try Out RediSearch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5" name="Google Shape;805;p47"/>
          <p:cNvSpPr txBox="1"/>
          <p:nvPr>
            <p:ph idx="4294967295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Follow the instructions in 04-REDISEARCH.md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806" name="Google Shape;806;p47"/>
          <p:cNvPicPr preferRelativeResize="0"/>
          <p:nvPr/>
        </p:nvPicPr>
        <p:blipFill rotWithShape="1">
          <a:blip r:embed="rId3">
            <a:alphaModFix/>
          </a:blip>
          <a:srcRect b="334" l="0" r="0" t="326"/>
          <a:stretch/>
        </p:blipFill>
        <p:spPr>
          <a:xfrm>
            <a:off x="8620215" y="901555"/>
            <a:ext cx="2581185" cy="258118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8"/>
          <p:cNvSpPr txBox="1"/>
          <p:nvPr>
            <p:ph idx="4294967295" type="title"/>
          </p:nvPr>
        </p:nvSpPr>
        <p:spPr>
          <a:xfrm>
            <a:off x="978350" y="871075"/>
            <a:ext cx="100812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Searching &amp; JSON Made Easy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48"/>
          <p:cNvSpPr txBox="1"/>
          <p:nvPr>
            <p:ph idx="4294967295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An Introduction to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815" name="Google Shape;8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6980" y="2514611"/>
            <a:ext cx="2506025" cy="6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9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 OM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822" name="Google Shape;822;p49"/>
          <p:cNvSpPr txBox="1"/>
          <p:nvPr>
            <p:ph idx="4294967295" type="body"/>
          </p:nvPr>
        </p:nvSpPr>
        <p:spPr>
          <a:xfrm>
            <a:off x="324150" y="1896325"/>
            <a:ext cx="49590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A layer of abstraction over RediSearch &amp; RedisJSON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Available for Java, .NET, Node.js, and Python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We'll cover Redis OM for </a:t>
            </a:r>
            <a:r>
              <a:rPr lang="en-US" sz="24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Node.js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23" name="Google Shape;823;p49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What's Redis OM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24" name="Google Shape;824;p49"/>
          <p:cNvSpPr txBox="1"/>
          <p:nvPr>
            <p:ph idx="4294967295" type="body"/>
          </p:nvPr>
        </p:nvSpPr>
        <p:spPr>
          <a:xfrm>
            <a:off x="5514925" y="1896325"/>
            <a:ext cx="49590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Built on top of Node Redis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Supports index creation using </a:t>
            </a:r>
            <a:r>
              <a:rPr lang="en-US" sz="2400">
                <a:solidFill>
                  <a:srgbClr val="FF9100"/>
                </a:solidFill>
                <a:latin typeface="Fira Code"/>
                <a:ea typeface="Fira Code"/>
                <a:cs typeface="Fira Code"/>
                <a:sym typeface="Fira Code"/>
              </a:rPr>
              <a:t>Schema</a:t>
            </a:r>
            <a:endParaRPr>
              <a:solidFill>
                <a:srgbClr val="FF91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Enables basic CRUD Operations using </a:t>
            </a:r>
            <a:r>
              <a:rPr lang="en-US" sz="2400">
                <a:solidFill>
                  <a:srgbClr val="FF9100"/>
                </a:solidFill>
                <a:latin typeface="Fira Code"/>
                <a:ea typeface="Fira Code"/>
                <a:cs typeface="Fira Code"/>
                <a:sym typeface="Fira Code"/>
              </a:rPr>
              <a:t>Repository</a:t>
            </a:r>
            <a:endParaRPr sz="2400">
              <a:solidFill>
                <a:srgbClr val="FF91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Provides a fluent search interface using </a:t>
            </a:r>
            <a:r>
              <a:rPr lang="en-US" sz="2400">
                <a:solidFill>
                  <a:srgbClr val="FF9100"/>
                </a:solidFill>
                <a:latin typeface="Fira Code"/>
                <a:ea typeface="Fira Code"/>
                <a:cs typeface="Fira Code"/>
                <a:sym typeface="Fira Code"/>
              </a:rPr>
              <a:t>Search</a:t>
            </a:r>
            <a:endParaRPr sz="2400">
              <a:solidFill>
                <a:srgbClr val="FF9100"/>
              </a:solidFill>
            </a:endParaRPr>
          </a:p>
        </p:txBody>
      </p:sp>
      <p:pic>
        <p:nvPicPr>
          <p:cNvPr id="825" name="Google Shape;82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0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Node Redis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832" name="Google Shape;832;p50"/>
          <p:cNvSpPr txBox="1"/>
          <p:nvPr>
            <p:ph idx="4294967295" type="body"/>
          </p:nvPr>
        </p:nvSpPr>
        <p:spPr>
          <a:xfrm>
            <a:off x="324150" y="1896325"/>
            <a:ext cx="55383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Official and supported Redis client for Node.js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Supports RedisJSON, RediSearch and all the other Redis modules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1-to-1 mapping of Redis commands to JavaScript code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3" name="Google Shape;833;p50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What's Node Redis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834" name="Google Shape;8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1645" y="1896325"/>
            <a:ext cx="3395396" cy="207410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0"/>
          <p:cNvSpPr txBox="1"/>
          <p:nvPr/>
        </p:nvSpPr>
        <p:spPr>
          <a:xfrm>
            <a:off x="7061645" y="4380301"/>
            <a:ext cx="34002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npm install redis</a:t>
            </a:r>
            <a:endParaRPr b="0" i="0" sz="24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7" name="Google Shape;837;p5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1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Node Redis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843" name="Google Shape;843;p51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Creating a Client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844" name="Google Shape;84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1"/>
          <p:cNvSpPr txBox="1"/>
          <p:nvPr/>
        </p:nvSpPr>
        <p:spPr>
          <a:xfrm>
            <a:off x="323849" y="1887553"/>
            <a:ext cx="99228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 createClient }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from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'redis'</a:t>
            </a:r>
            <a:endParaRPr b="1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6" name="Google Shape;846;p51"/>
          <p:cNvSpPr txBox="1"/>
          <p:nvPr/>
        </p:nvSpPr>
        <p:spPr>
          <a:xfrm>
            <a:off x="323850" y="2436008"/>
            <a:ext cx="106981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url =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'redis://alice:foobared@awesome.redis.server:6380'</a:t>
            </a:r>
            <a:endParaRPr b="1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redis =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createClient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url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>
            <p:ph idx="4294967295" type="subTitle"/>
          </p:nvPr>
        </p:nvSpPr>
        <p:spPr>
          <a:xfrm>
            <a:off x="408800" y="555075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5000">
                <a:solidFill>
                  <a:schemeClr val="dk1"/>
                </a:solidFill>
              </a:rPr>
              <a:t>Redis Capabilities We're Using </a:t>
            </a:r>
            <a:endParaRPr sz="5000">
              <a:solidFill>
                <a:schemeClr val="dk1"/>
              </a:solidFill>
            </a:endParaRPr>
          </a:p>
        </p:txBody>
      </p:sp>
      <p:pic>
        <p:nvPicPr>
          <p:cNvPr id="247" name="Google Shape;2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5296" y="2282423"/>
            <a:ext cx="3275613" cy="818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6"/>
          <p:cNvGrpSpPr/>
          <p:nvPr/>
        </p:nvGrpSpPr>
        <p:grpSpPr>
          <a:xfrm>
            <a:off x="5481142" y="2282425"/>
            <a:ext cx="1957012" cy="485700"/>
            <a:chOff x="5305013" y="2405543"/>
            <a:chExt cx="1957012" cy="485700"/>
          </a:xfrm>
        </p:grpSpPr>
        <p:pic>
          <p:nvPicPr>
            <p:cNvPr id="249" name="Google Shape;249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05013" y="2405543"/>
              <a:ext cx="485700" cy="48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6"/>
            <p:cNvSpPr txBox="1"/>
            <p:nvPr/>
          </p:nvSpPr>
          <p:spPr>
            <a:xfrm>
              <a:off x="5931211" y="2417561"/>
              <a:ext cx="13308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Streams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6"/>
          <p:cNvGrpSpPr/>
          <p:nvPr/>
        </p:nvGrpSpPr>
        <p:grpSpPr>
          <a:xfrm>
            <a:off x="5481142" y="2997933"/>
            <a:ext cx="1734195" cy="485700"/>
            <a:chOff x="5305013" y="3121051"/>
            <a:chExt cx="1734195" cy="485700"/>
          </a:xfrm>
        </p:grpSpPr>
        <p:pic>
          <p:nvPicPr>
            <p:cNvPr id="252" name="Google Shape;252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13" y="3121051"/>
              <a:ext cx="485700" cy="48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6"/>
            <p:cNvSpPr txBox="1"/>
            <p:nvPr/>
          </p:nvSpPr>
          <p:spPr>
            <a:xfrm>
              <a:off x="6016171" y="3134094"/>
              <a:ext cx="102303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JSON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6"/>
          <p:cNvGrpSpPr/>
          <p:nvPr/>
        </p:nvGrpSpPr>
        <p:grpSpPr>
          <a:xfrm>
            <a:off x="5481142" y="3713441"/>
            <a:ext cx="1872053" cy="485700"/>
            <a:chOff x="5305013" y="3836559"/>
            <a:chExt cx="1872053" cy="485700"/>
          </a:xfrm>
        </p:grpSpPr>
        <p:pic>
          <p:nvPicPr>
            <p:cNvPr id="255" name="Google Shape;255;p6"/>
            <p:cNvPicPr preferRelativeResize="0"/>
            <p:nvPr/>
          </p:nvPicPr>
          <p:blipFill rotWithShape="1">
            <a:blip r:embed="rId6">
              <a:alphaModFix/>
            </a:blip>
            <a:srcRect b="0" l="326" r="334" t="0"/>
            <a:stretch/>
          </p:blipFill>
          <p:spPr>
            <a:xfrm>
              <a:off x="5305013" y="3836559"/>
              <a:ext cx="485700" cy="48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6"/>
            <p:cNvSpPr txBox="1"/>
            <p:nvPr/>
          </p:nvSpPr>
          <p:spPr>
            <a:xfrm>
              <a:off x="6016171" y="3848821"/>
              <a:ext cx="11608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Search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6"/>
          <p:cNvGrpSpPr/>
          <p:nvPr/>
        </p:nvGrpSpPr>
        <p:grpSpPr>
          <a:xfrm>
            <a:off x="5481142" y="4428949"/>
            <a:ext cx="2503636" cy="485700"/>
            <a:chOff x="5305013" y="4552067"/>
            <a:chExt cx="2503636" cy="485700"/>
          </a:xfrm>
        </p:grpSpPr>
        <p:pic>
          <p:nvPicPr>
            <p:cNvPr id="258" name="Google Shape;258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05013" y="4552067"/>
              <a:ext cx="485700" cy="48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6"/>
            <p:cNvSpPr txBox="1"/>
            <p:nvPr/>
          </p:nvSpPr>
          <p:spPr>
            <a:xfrm>
              <a:off x="6016171" y="4564145"/>
              <a:ext cx="17924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Sorted Sets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6"/>
          <p:cNvGrpSpPr/>
          <p:nvPr/>
        </p:nvGrpSpPr>
        <p:grpSpPr>
          <a:xfrm>
            <a:off x="5481142" y="5144457"/>
            <a:ext cx="2538902" cy="485700"/>
            <a:chOff x="5305013" y="5267575"/>
            <a:chExt cx="2538902" cy="485700"/>
          </a:xfrm>
        </p:grpSpPr>
        <p:pic>
          <p:nvPicPr>
            <p:cNvPr id="261" name="Google Shape;261;p6"/>
            <p:cNvPicPr preferRelativeResize="0"/>
            <p:nvPr/>
          </p:nvPicPr>
          <p:blipFill rotWithShape="1">
            <a:blip r:embed="rId8">
              <a:alphaModFix/>
            </a:blip>
            <a:srcRect b="0" l="326" r="334" t="0"/>
            <a:stretch/>
          </p:blipFill>
          <p:spPr>
            <a:xfrm>
              <a:off x="5305013" y="5267575"/>
              <a:ext cx="485700" cy="48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6"/>
            <p:cNvSpPr txBox="1"/>
            <p:nvPr/>
          </p:nvSpPr>
          <p:spPr>
            <a:xfrm>
              <a:off x="6016171" y="5279593"/>
              <a:ext cx="18277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 Series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3" name="Google Shape;263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58900" y="27371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6"/>
          <p:cNvSpPr txBox="1"/>
          <p:nvPr>
            <p:ph idx="12" type="sldNum"/>
          </p:nvPr>
        </p:nvSpPr>
        <p:spPr>
          <a:xfrm>
            <a:off x="11304960" y="651394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2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Node Redis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853" name="Google Shape;853;p52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Redis</a:t>
            </a:r>
            <a:r>
              <a:rPr lang="en-US" sz="3200">
                <a:solidFill>
                  <a:schemeClr val="dk1"/>
                </a:solidFill>
              </a:rPr>
              <a:t> URLs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854" name="Google Shape;8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52"/>
          <p:cNvSpPr txBox="1"/>
          <p:nvPr/>
        </p:nvSpPr>
        <p:spPr>
          <a:xfrm>
            <a:off x="838200" y="1905707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redis://</a:t>
            </a:r>
            <a:r>
              <a:rPr b="0" i="0" lang="en-US" sz="2400" u="none" cap="none" strike="noStrike">
                <a:solidFill>
                  <a:srgbClr val="7985F2"/>
                </a:solidFill>
                <a:latin typeface="Fira Code"/>
                <a:ea typeface="Fira Code"/>
                <a:cs typeface="Fira Code"/>
                <a:sym typeface="Fira Code"/>
              </a:rPr>
              <a:t>alice</a:t>
            </a:r>
            <a:r>
              <a:rPr b="0" i="0" lang="en-US" sz="24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2400" u="none" cap="none" strike="noStrike">
                <a:solidFill>
                  <a:srgbClr val="2E1491"/>
                </a:solidFill>
                <a:latin typeface="Fira Code"/>
                <a:ea typeface="Fira Code"/>
                <a:cs typeface="Fira Code"/>
                <a:sym typeface="Fira Code"/>
              </a:rPr>
              <a:t>foobared</a:t>
            </a:r>
            <a:r>
              <a:rPr b="0" i="0" lang="en-US" sz="24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@</a:t>
            </a:r>
            <a:r>
              <a:rPr b="0" i="0" lang="en-US" sz="2400" u="none" cap="none" strike="noStrike">
                <a:solidFill>
                  <a:srgbClr val="BF6C00"/>
                </a:solidFill>
                <a:latin typeface="Fira Code"/>
                <a:ea typeface="Fira Code"/>
                <a:cs typeface="Fira Code"/>
                <a:sym typeface="Fira Code"/>
              </a:rPr>
              <a:t>awesome.redis.server</a:t>
            </a:r>
            <a:r>
              <a:rPr b="0" i="0" lang="en-US" sz="24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2400" u="none" cap="none" strike="noStrike">
                <a:solidFill>
                  <a:srgbClr val="30A5A3"/>
                </a:solidFill>
                <a:latin typeface="Fira Code"/>
                <a:ea typeface="Fira Code"/>
                <a:cs typeface="Fira Code"/>
                <a:sym typeface="Fira Code"/>
              </a:rPr>
              <a:t>6380</a:t>
            </a:r>
            <a:endParaRPr b="1" i="0" sz="2400" u="none" cap="none" strike="noStrike">
              <a:solidFill>
                <a:srgbClr val="30A5A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descr="Arrow: Straight with solid fill" id="856" name="Google Shape;85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254141" y="2437447"/>
            <a:ext cx="561181" cy="561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: Straight with solid fill" id="857" name="Google Shape;85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616949" y="2437446"/>
            <a:ext cx="561181" cy="561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: Straight with solid fill" id="858" name="Google Shape;858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553580" y="2437446"/>
            <a:ext cx="561181" cy="561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: Straight with solid fill" id="859" name="Google Shape;859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9929030" y="2437446"/>
            <a:ext cx="561181" cy="561181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2"/>
          <p:cNvSpPr txBox="1"/>
          <p:nvPr/>
        </p:nvSpPr>
        <p:spPr>
          <a:xfrm>
            <a:off x="3192330" y="3178055"/>
            <a:ext cx="6848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2"/>
          <p:cNvSpPr txBox="1"/>
          <p:nvPr/>
        </p:nvSpPr>
        <p:spPr>
          <a:xfrm>
            <a:off x="4275414" y="3178055"/>
            <a:ext cx="12442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2"/>
          <p:cNvSpPr txBox="1"/>
          <p:nvPr/>
        </p:nvSpPr>
        <p:spPr>
          <a:xfrm>
            <a:off x="7228075" y="3178055"/>
            <a:ext cx="12121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2"/>
          <p:cNvSpPr txBox="1"/>
          <p:nvPr/>
        </p:nvSpPr>
        <p:spPr>
          <a:xfrm>
            <a:off x="9868019" y="3178055"/>
            <a:ext cx="683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2"/>
          <p:cNvSpPr txBox="1"/>
          <p:nvPr/>
        </p:nvSpPr>
        <p:spPr>
          <a:xfrm>
            <a:off x="838200" y="3953664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redis://:</a:t>
            </a:r>
            <a:r>
              <a:rPr b="0" i="0" lang="en-US" sz="2400" u="none" cap="none" strike="noStrike">
                <a:solidFill>
                  <a:srgbClr val="2E1491"/>
                </a:solidFill>
                <a:latin typeface="Fira Code"/>
                <a:ea typeface="Fira Code"/>
                <a:cs typeface="Fira Code"/>
                <a:sym typeface="Fira Code"/>
              </a:rPr>
              <a:t>foobared</a:t>
            </a:r>
            <a:r>
              <a:rPr b="0" i="0" lang="en-US" sz="24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@</a:t>
            </a:r>
            <a:r>
              <a:rPr b="0" i="0" lang="en-US" sz="2400" u="none" cap="none" strike="noStrike">
                <a:solidFill>
                  <a:srgbClr val="BF6C00"/>
                </a:solidFill>
                <a:latin typeface="Fira Code"/>
                <a:ea typeface="Fira Code"/>
                <a:cs typeface="Fira Code"/>
                <a:sym typeface="Fira Code"/>
              </a:rPr>
              <a:t>awesome.redis.server</a:t>
            </a:r>
            <a:r>
              <a:rPr b="0" i="0" lang="en-US" sz="24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2400" u="none" cap="none" strike="noStrike">
                <a:solidFill>
                  <a:srgbClr val="30A5A3"/>
                </a:solidFill>
                <a:latin typeface="Fira Code"/>
                <a:ea typeface="Fira Code"/>
                <a:cs typeface="Fira Code"/>
                <a:sym typeface="Fira Code"/>
              </a:rPr>
              <a:t>6380</a:t>
            </a:r>
            <a:endParaRPr b="1" i="0" sz="2400" u="none" cap="none" strike="noStrike">
              <a:solidFill>
                <a:srgbClr val="30A5A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5" name="Google Shape;865;p52"/>
          <p:cNvSpPr txBox="1"/>
          <p:nvPr/>
        </p:nvSpPr>
        <p:spPr>
          <a:xfrm>
            <a:off x="838200" y="4484133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redis://</a:t>
            </a:r>
            <a:r>
              <a:rPr b="0" i="0" lang="en-US" sz="2400" u="none" cap="none" strike="noStrike">
                <a:solidFill>
                  <a:srgbClr val="BF6C00"/>
                </a:solidFill>
                <a:latin typeface="Fira Code"/>
                <a:ea typeface="Fira Code"/>
                <a:cs typeface="Fira Code"/>
                <a:sym typeface="Fira Code"/>
              </a:rPr>
              <a:t>awesome.redis.server</a:t>
            </a:r>
            <a:r>
              <a:rPr b="0" i="0" lang="en-US" sz="24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2400" u="none" cap="none" strike="noStrike">
                <a:solidFill>
                  <a:srgbClr val="30A5A3"/>
                </a:solidFill>
                <a:latin typeface="Fira Code"/>
                <a:ea typeface="Fira Code"/>
                <a:cs typeface="Fira Code"/>
                <a:sym typeface="Fira Code"/>
              </a:rPr>
              <a:t>6380</a:t>
            </a:r>
            <a:endParaRPr b="1" i="0" sz="2400" u="none" cap="none" strike="noStrike">
              <a:solidFill>
                <a:srgbClr val="30A5A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6" name="Google Shape;866;p52"/>
          <p:cNvSpPr txBox="1"/>
          <p:nvPr/>
        </p:nvSpPr>
        <p:spPr>
          <a:xfrm>
            <a:off x="838200" y="5014602"/>
            <a:ext cx="1051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redis://</a:t>
            </a:r>
            <a:r>
              <a:rPr b="0" i="0" lang="en-US" sz="2400" u="none" cap="none" strike="noStrike">
                <a:solidFill>
                  <a:srgbClr val="BF6C00"/>
                </a:solidFill>
                <a:latin typeface="Fira Code"/>
                <a:ea typeface="Fira Code"/>
                <a:cs typeface="Fira Code"/>
                <a:sym typeface="Fira Code"/>
              </a:rPr>
              <a:t>awesome.redis.server</a:t>
            </a:r>
            <a:endParaRPr b="1" i="0" sz="2400" u="none" cap="none" strike="noStrike">
              <a:solidFill>
                <a:srgbClr val="C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7" name="Google Shape;867;p5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3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Connecting to Redis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873" name="Google Shape;87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53"/>
          <p:cNvSpPr txBox="1"/>
          <p:nvPr/>
        </p:nvSpPr>
        <p:spPr>
          <a:xfrm>
            <a:off x="323849" y="1887553"/>
            <a:ext cx="99228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 createClient }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from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'redis'</a:t>
            </a:r>
            <a:endParaRPr b="1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5" name="Google Shape;875;p53"/>
          <p:cNvSpPr txBox="1"/>
          <p:nvPr/>
        </p:nvSpPr>
        <p:spPr>
          <a:xfrm>
            <a:off x="323850" y="2436008"/>
            <a:ext cx="106981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url =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'redis://alice:foobared@awesome.redis.server:6380'</a:t>
            </a:r>
            <a:endParaRPr b="1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redis =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createClient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url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3"/>
          <p:cNvSpPr txBox="1"/>
          <p:nvPr/>
        </p:nvSpPr>
        <p:spPr>
          <a:xfrm>
            <a:off x="323850" y="3261462"/>
            <a:ext cx="106981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redis.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'error'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error =&gt; console.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'Redis Client Error'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error))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3"/>
          <p:cNvSpPr txBox="1"/>
          <p:nvPr/>
        </p:nvSpPr>
        <p:spPr>
          <a:xfrm>
            <a:off x="323850" y="3809917"/>
            <a:ext cx="106981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await redis.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connect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9" name="Google Shape;879;p53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Node Redis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4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Sending Commands to Redis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885" name="Google Shape;88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54"/>
          <p:cNvSpPr txBox="1"/>
          <p:nvPr/>
        </p:nvSpPr>
        <p:spPr>
          <a:xfrm>
            <a:off x="323849" y="4307229"/>
            <a:ext cx="9304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names = await redis.json.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get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'foo'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'$.name'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4"/>
          <p:cNvSpPr txBox="1"/>
          <p:nvPr/>
        </p:nvSpPr>
        <p:spPr>
          <a:xfrm>
            <a:off x="323850" y="1875007"/>
            <a:ext cx="1025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await redis.</a:t>
            </a:r>
            <a:r>
              <a:rPr b="1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sAdd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'accounts:type:checking'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800" u="none" cap="none" strike="noStrike">
              <a:solidFill>
                <a:srgbClr val="BF030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[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5558675309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6365553226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2015551212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])</a:t>
            </a:r>
            <a:endParaRPr b="0" i="0" sz="1800" u="none" cap="none" strike="noStrike">
              <a:solidFill>
                <a:srgbClr val="B07E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88" name="Google Shape;888;p54"/>
          <p:cNvSpPr txBox="1"/>
          <p:nvPr/>
        </p:nvSpPr>
        <p:spPr>
          <a:xfrm>
            <a:off x="323848" y="2814119"/>
            <a:ext cx="102545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await redis.json.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set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'account:5558675309'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'$'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account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'5558675309'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800" u="none" cap="none" strike="noStrike">
              <a:solidFill>
                <a:srgbClr val="BF030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name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'Always Watching H.O.A.'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0" name="Google Shape;890;p54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Node Redis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5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Redis OM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896" name="Google Shape;896;p55"/>
          <p:cNvSpPr txBox="1"/>
          <p:nvPr>
            <p:ph idx="4294967295" type="body"/>
          </p:nvPr>
        </p:nvSpPr>
        <p:spPr>
          <a:xfrm>
            <a:off x="2668992" y="1708145"/>
            <a:ext cx="2999644" cy="2568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Defines the structure of your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Used to build indices for RediSearch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Used to convert JavaScript types to and from Redis types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7" name="Google Shape;897;p55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Schema and Repository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98" name="Google Shape;898;p55"/>
          <p:cNvSpPr txBox="1"/>
          <p:nvPr>
            <p:ph idx="4294967295" type="body"/>
          </p:nvPr>
        </p:nvSpPr>
        <p:spPr>
          <a:xfrm>
            <a:off x="8014450" y="1708145"/>
            <a:ext cx="2919988" cy="2568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Provides CRUD operations for your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Creates indices for search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Initiates search using RediSearch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9" name="Google Shape;89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55"/>
          <p:cNvSpPr/>
          <p:nvPr/>
        </p:nvSpPr>
        <p:spPr>
          <a:xfrm>
            <a:off x="750541" y="2040770"/>
            <a:ext cx="1828800" cy="1828800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BA6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Schema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55"/>
          <p:cNvSpPr/>
          <p:nvPr/>
        </p:nvSpPr>
        <p:spPr>
          <a:xfrm>
            <a:off x="6096000" y="2077794"/>
            <a:ext cx="1828800" cy="1828800"/>
          </a:xfrm>
          <a:prstGeom prst="ellipse">
            <a:avLst/>
          </a:prstGeom>
          <a:solidFill>
            <a:schemeClr val="accent3"/>
          </a:solidFill>
          <a:ln cap="flat" cmpd="sng" w="25400">
            <a:solidFill>
              <a:srgbClr val="404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Repository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7703" y="4407456"/>
            <a:ext cx="2008094" cy="1226663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5"/>
          <p:cNvSpPr txBox="1"/>
          <p:nvPr/>
        </p:nvSpPr>
        <p:spPr>
          <a:xfrm>
            <a:off x="4039988" y="5765331"/>
            <a:ext cx="41120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npm install redis-om@beta</a:t>
            </a:r>
            <a:endParaRPr b="0" i="0" sz="20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04" name="Google Shape;904;p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56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Schemas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911" name="Google Shape;911;p56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Creating a Schema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912" name="Google Shape;91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56"/>
          <p:cNvSpPr txBox="1"/>
          <p:nvPr/>
        </p:nvSpPr>
        <p:spPr>
          <a:xfrm>
            <a:off x="323850" y="1875007"/>
            <a:ext cx="7421656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schema =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Schema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'transaction'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account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'string'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approvals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'string[]'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overdrawn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'boolean'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memo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'text'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amount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'number'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date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'date'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location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'point'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56"/>
          <p:cNvSpPr/>
          <p:nvPr/>
        </p:nvSpPr>
        <p:spPr>
          <a:xfrm>
            <a:off x="9024965" y="2514600"/>
            <a:ext cx="1828800" cy="1828800"/>
          </a:xfrm>
          <a:prstGeom prst="ellipse">
            <a:avLst/>
          </a:prstGeom>
          <a:solidFill>
            <a:schemeClr val="accent4"/>
          </a:solidFill>
          <a:ln cap="flat" cmpd="sng" w="25400">
            <a:solidFill>
              <a:srgbClr val="BA6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Schema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56"/>
          <p:cNvSpPr/>
          <p:nvPr/>
        </p:nvSpPr>
        <p:spPr>
          <a:xfrm rot="5017864">
            <a:off x="4796331" y="684713"/>
            <a:ext cx="945593" cy="3343358"/>
          </a:xfrm>
          <a:prstGeom prst="arc">
            <a:avLst>
              <a:gd fmla="val 16548703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56"/>
          <p:cNvSpPr txBox="1"/>
          <p:nvPr/>
        </p:nvSpPr>
        <p:spPr>
          <a:xfrm>
            <a:off x="6762121" y="1850830"/>
            <a:ext cx="10054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maps 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6"/>
          <p:cNvSpPr/>
          <p:nvPr/>
        </p:nvSpPr>
        <p:spPr>
          <a:xfrm rot="5400000">
            <a:off x="4721341" y="1882545"/>
            <a:ext cx="945593" cy="2756924"/>
          </a:xfrm>
          <a:prstGeom prst="arc">
            <a:avLst>
              <a:gd fmla="val 17225371" name="adj1"/>
              <a:gd fmla="val 2637085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6"/>
          <p:cNvSpPr txBox="1"/>
          <p:nvPr/>
        </p:nvSpPr>
        <p:spPr>
          <a:xfrm>
            <a:off x="6203901" y="3154507"/>
            <a:ext cx="10054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maps 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800" u="none" cap="none" strike="noStrike">
              <a:solidFill>
                <a:srgbClr val="BF6C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19" name="Google Shape;919;p56"/>
          <p:cNvSpPr/>
          <p:nvPr/>
        </p:nvSpPr>
        <p:spPr>
          <a:xfrm rot="3167944">
            <a:off x="5320773" y="496799"/>
            <a:ext cx="945593" cy="1785016"/>
          </a:xfrm>
          <a:prstGeom prst="arc">
            <a:avLst>
              <a:gd fmla="val 18349153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56"/>
          <p:cNvSpPr txBox="1"/>
          <p:nvPr/>
        </p:nvSpPr>
        <p:spPr>
          <a:xfrm>
            <a:off x="5858561" y="636063"/>
            <a:ext cx="15311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prefixes keys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in Redis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56"/>
          <p:cNvSpPr/>
          <p:nvPr/>
        </p:nvSpPr>
        <p:spPr>
          <a:xfrm rot="5983898">
            <a:off x="5000426" y="2694524"/>
            <a:ext cx="945593" cy="2756924"/>
          </a:xfrm>
          <a:prstGeom prst="arc">
            <a:avLst>
              <a:gd fmla="val 18270602" name="adj1"/>
              <a:gd fmla="val 2637085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56"/>
          <p:cNvSpPr txBox="1"/>
          <p:nvPr/>
        </p:nvSpPr>
        <p:spPr>
          <a:xfrm>
            <a:off x="6075659" y="4294840"/>
            <a:ext cx="1261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maps 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NUMERIC</a:t>
            </a:r>
            <a:endParaRPr b="0" i="0" sz="1800" u="none" cap="none" strike="noStrike">
              <a:solidFill>
                <a:srgbClr val="BF6C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3" name="Google Shape;923;p56"/>
          <p:cNvSpPr/>
          <p:nvPr/>
        </p:nvSpPr>
        <p:spPr>
          <a:xfrm rot="7825300">
            <a:off x="4013309" y="4127694"/>
            <a:ext cx="945593" cy="2163635"/>
          </a:xfrm>
          <a:prstGeom prst="arc">
            <a:avLst>
              <a:gd fmla="val 17200159" name="adj1"/>
              <a:gd fmla="val 2637085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56"/>
          <p:cNvSpPr txBox="1"/>
          <p:nvPr/>
        </p:nvSpPr>
        <p:spPr>
          <a:xfrm>
            <a:off x="4883871" y="5687245"/>
            <a:ext cx="12618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maps 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GEO</a:t>
            </a:r>
            <a:endParaRPr b="0" i="0" sz="1800" u="none" cap="none" strike="noStrike">
              <a:solidFill>
                <a:srgbClr val="BF6C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5" name="Google Shape;925;p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7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Schemas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931" name="Google Shape;931;p57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JSONPath</a:t>
            </a:r>
            <a:r>
              <a:rPr lang="en-US" sz="3200">
                <a:solidFill>
                  <a:schemeClr val="dk1"/>
                </a:solidFill>
              </a:rPr>
              <a:t> is Implied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932" name="Google Shape;93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57"/>
          <p:cNvSpPr txBox="1"/>
          <p:nvPr/>
        </p:nvSpPr>
        <p:spPr>
          <a:xfrm>
            <a:off x="323849" y="1875007"/>
            <a:ext cx="8524315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schema =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Schema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'transaction'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account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'string'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'$.account'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approvals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'string[]'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'$.approvals[*]'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overdrawn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'boolean'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'$.overdrawn'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memo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'text'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'$.memo'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amount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'number'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'$.amount'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date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'date'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'$.date'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location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'point'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 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'$.location'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57"/>
          <p:cNvSpPr/>
          <p:nvPr/>
        </p:nvSpPr>
        <p:spPr>
          <a:xfrm rot="5017864">
            <a:off x="8250908" y="684713"/>
            <a:ext cx="945593" cy="3343358"/>
          </a:xfrm>
          <a:prstGeom prst="arc">
            <a:avLst>
              <a:gd fmla="val 17875827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7"/>
          <p:cNvSpPr txBox="1"/>
          <p:nvPr/>
        </p:nvSpPr>
        <p:spPr>
          <a:xfrm>
            <a:off x="9678755" y="2277926"/>
            <a:ext cx="10182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note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8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Can Be Mutated and Nested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942" name="Google Shape;9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58"/>
          <p:cNvSpPr txBox="1"/>
          <p:nvPr/>
        </p:nvSpPr>
        <p:spPr>
          <a:xfrm>
            <a:off x="323849" y="1875007"/>
            <a:ext cx="10113665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schema =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Schema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'transaction'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account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'string'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'$.accountNumber'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approvals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'string[]'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'$.approvals[*].initials'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overdrawn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'boolean'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memo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'text'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'$.memo'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amount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'number'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'$.details.amount'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date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  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'date'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'$.details.date'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location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 {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'point'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 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path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 '$.location'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58"/>
          <p:cNvSpPr/>
          <p:nvPr/>
        </p:nvSpPr>
        <p:spPr>
          <a:xfrm rot="2806973">
            <a:off x="7699016" y="938241"/>
            <a:ext cx="945593" cy="2086681"/>
          </a:xfrm>
          <a:prstGeom prst="arc">
            <a:avLst>
              <a:gd fmla="val 17875827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8"/>
          <p:cNvSpPr txBox="1"/>
          <p:nvPr/>
        </p:nvSpPr>
        <p:spPr>
          <a:xfrm>
            <a:off x="8363125" y="1333710"/>
            <a:ext cx="10951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renamed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58"/>
          <p:cNvSpPr/>
          <p:nvPr/>
        </p:nvSpPr>
        <p:spPr>
          <a:xfrm rot="8845681">
            <a:off x="8704146" y="2209902"/>
            <a:ext cx="945593" cy="1465260"/>
          </a:xfrm>
          <a:prstGeom prst="arc">
            <a:avLst>
              <a:gd fmla="val 17861483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58"/>
          <p:cNvSpPr txBox="1"/>
          <p:nvPr/>
        </p:nvSpPr>
        <p:spPr>
          <a:xfrm>
            <a:off x="9102477" y="3298849"/>
            <a:ext cx="11721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of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58"/>
          <p:cNvSpPr/>
          <p:nvPr/>
        </p:nvSpPr>
        <p:spPr>
          <a:xfrm flipH="1" rot="5400000">
            <a:off x="8397284" y="3795539"/>
            <a:ext cx="945593" cy="2199426"/>
          </a:xfrm>
          <a:prstGeom prst="arc">
            <a:avLst>
              <a:gd fmla="val 16799498" name="adj1"/>
              <a:gd fmla="val 31796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58"/>
          <p:cNvSpPr txBox="1"/>
          <p:nvPr/>
        </p:nvSpPr>
        <p:spPr>
          <a:xfrm>
            <a:off x="9969794" y="4457413"/>
            <a:ext cx="9156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nested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1" name="Google Shape;951;p58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Schemas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9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Missing Fields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957" name="Google Shape;957;p59"/>
          <p:cNvSpPr txBox="1"/>
          <p:nvPr>
            <p:ph idx="4294967295" type="body"/>
          </p:nvPr>
        </p:nvSpPr>
        <p:spPr>
          <a:xfrm>
            <a:off x="5514925" y="2029456"/>
            <a:ext cx="4959000" cy="27990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Missing fields are saved but not indexed and converted to the extent possible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Strings are Strings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Numbers are Numbers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Booleans are Booleans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Dates &amp; Points are special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958" name="Google Shape;95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stion Mark with solid fill" id="959" name="Google Shape;95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544" y="1985682"/>
            <a:ext cx="2886635" cy="288663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1" name="Google Shape;961;p59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Schemas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0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If a Date or Point is Defined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967" name="Google Shape;96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60"/>
          <p:cNvSpPr txBox="1"/>
          <p:nvPr/>
        </p:nvSpPr>
        <p:spPr>
          <a:xfrm>
            <a:off x="1508158" y="2553801"/>
            <a:ext cx="403668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Date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'2023-04-27T12:00:00-04:00'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1682611200000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0"/>
          <p:cNvSpPr txBox="1"/>
          <p:nvPr/>
        </p:nvSpPr>
        <p:spPr>
          <a:xfrm>
            <a:off x="1594631" y="1921173"/>
            <a:ext cx="38592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4747D"/>
                </a:solidFill>
                <a:latin typeface="Arial"/>
                <a:ea typeface="Arial"/>
                <a:cs typeface="Arial"/>
                <a:sym typeface="Arial"/>
              </a:rPr>
              <a:t>Redis 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0"/>
          <p:cNvSpPr txBox="1"/>
          <p:nvPr/>
        </p:nvSpPr>
        <p:spPr>
          <a:xfrm>
            <a:off x="6373908" y="1921173"/>
            <a:ext cx="38592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4747D"/>
                </a:solidFill>
                <a:latin typeface="Arial"/>
                <a:ea typeface="Arial"/>
                <a:cs typeface="Arial"/>
                <a:sym typeface="Arial"/>
              </a:rPr>
              <a:t>RedisJSON</a:t>
            </a:r>
            <a:endParaRPr b="0" i="0" sz="2000" u="none" cap="none" strike="noStrike">
              <a:solidFill>
                <a:srgbClr val="747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0"/>
          <p:cNvSpPr txBox="1"/>
          <p:nvPr/>
        </p:nvSpPr>
        <p:spPr>
          <a:xfrm>
            <a:off x="2194126" y="3709649"/>
            <a:ext cx="2660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instanceof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Date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0"/>
          <p:cNvSpPr txBox="1"/>
          <p:nvPr/>
        </p:nvSpPr>
        <p:spPr>
          <a:xfrm>
            <a:off x="7085472" y="2840964"/>
            <a:ext cx="24361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1682611200000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0"/>
          <p:cNvSpPr txBox="1"/>
          <p:nvPr/>
        </p:nvSpPr>
        <p:spPr>
          <a:xfrm>
            <a:off x="2041739" y="4523482"/>
            <a:ext cx="29650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longitude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12.34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latitude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56.78</a:t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0"/>
          <p:cNvSpPr txBox="1"/>
          <p:nvPr/>
        </p:nvSpPr>
        <p:spPr>
          <a:xfrm>
            <a:off x="7015996" y="4938980"/>
            <a:ext cx="25750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"12.34,56.78"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rrow: Straight with solid fill" id="975" name="Google Shape;97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5749902" y="2450212"/>
            <a:ext cx="1130507" cy="1130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: Straight with solid fill" id="976" name="Google Shape;97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5749902" y="4523481"/>
            <a:ext cx="1130507" cy="1130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: Clockwise curve with solid fill" id="977" name="Google Shape;977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6677357" y="3278645"/>
            <a:ext cx="1130508" cy="1130508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6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9" name="Google Shape;979;p60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Schemas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1"/>
          <p:cNvSpPr txBox="1"/>
          <p:nvPr/>
        </p:nvSpPr>
        <p:spPr>
          <a:xfrm>
            <a:off x="6821014" y="3962563"/>
            <a:ext cx="29650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longitude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12.34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latitude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56.78</a:t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1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If a Date or Point is Missing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986" name="Google Shape;9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61"/>
          <p:cNvSpPr txBox="1"/>
          <p:nvPr/>
        </p:nvSpPr>
        <p:spPr>
          <a:xfrm>
            <a:off x="2720829" y="2553801"/>
            <a:ext cx="16113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Date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</a:t>
            </a:r>
            <a:endParaRPr b="0" i="0" sz="1800" u="none" cap="none" strike="noStrike">
              <a:solidFill>
                <a:srgbClr val="B07E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8" name="Google Shape;988;p61"/>
          <p:cNvSpPr txBox="1"/>
          <p:nvPr/>
        </p:nvSpPr>
        <p:spPr>
          <a:xfrm>
            <a:off x="1594631" y="1921173"/>
            <a:ext cx="38592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4747D"/>
                </a:solidFill>
                <a:latin typeface="Arial"/>
                <a:ea typeface="Arial"/>
                <a:cs typeface="Arial"/>
                <a:sym typeface="Arial"/>
              </a:rPr>
              <a:t>Redis 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1"/>
          <p:cNvSpPr txBox="1"/>
          <p:nvPr/>
        </p:nvSpPr>
        <p:spPr>
          <a:xfrm>
            <a:off x="6373908" y="1921173"/>
            <a:ext cx="38592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4747D"/>
                </a:solidFill>
                <a:latin typeface="Arial"/>
                <a:ea typeface="Arial"/>
                <a:cs typeface="Arial"/>
                <a:sym typeface="Arial"/>
              </a:rPr>
              <a:t>RedisJSON</a:t>
            </a:r>
            <a:endParaRPr b="0" i="0" sz="2000" u="none" cap="none" strike="noStrike">
              <a:solidFill>
                <a:srgbClr val="747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1"/>
          <p:cNvSpPr txBox="1"/>
          <p:nvPr/>
        </p:nvSpPr>
        <p:spPr>
          <a:xfrm>
            <a:off x="6135765" y="2550340"/>
            <a:ext cx="43355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1682611200000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1"/>
          <p:cNvSpPr txBox="1"/>
          <p:nvPr/>
        </p:nvSpPr>
        <p:spPr>
          <a:xfrm>
            <a:off x="2041739" y="3962562"/>
            <a:ext cx="29650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longitude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12.34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latitude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56.78</a:t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1"/>
          <p:cNvSpPr txBox="1"/>
          <p:nvPr/>
        </p:nvSpPr>
        <p:spPr>
          <a:xfrm>
            <a:off x="1513218" y="2930712"/>
            <a:ext cx="40366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'2023-04-27T12:00:00-04:00'</a:t>
            </a:r>
            <a:endParaRPr b="0" i="0" sz="1800" u="none" cap="none" strike="noStrike">
              <a:solidFill>
                <a:srgbClr val="B07E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3" name="Google Shape;993;p61"/>
          <p:cNvSpPr txBox="1"/>
          <p:nvPr/>
        </p:nvSpPr>
        <p:spPr>
          <a:xfrm>
            <a:off x="6140825" y="2927251"/>
            <a:ext cx="43355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'2023-04-27T12:00:00-04:00'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1"/>
          <p:cNvSpPr txBox="1"/>
          <p:nvPr/>
        </p:nvSpPr>
        <p:spPr>
          <a:xfrm>
            <a:off x="2489960" y="3307479"/>
            <a:ext cx="20393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1682611200000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1"/>
          <p:cNvSpPr txBox="1"/>
          <p:nvPr/>
        </p:nvSpPr>
        <p:spPr>
          <a:xfrm>
            <a:off x="6905052" y="3308575"/>
            <a:ext cx="27969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1682611200000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7" name="Google Shape;997;p61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Schemas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"/>
          <p:cNvSpPr txBox="1"/>
          <p:nvPr>
            <p:ph idx="4294967295" type="title"/>
          </p:nvPr>
        </p:nvSpPr>
        <p:spPr>
          <a:xfrm>
            <a:off x="2639250" y="1982350"/>
            <a:ext cx="69135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5000">
                <a:solidFill>
                  <a:schemeClr val="dk1"/>
                </a:solidFill>
              </a:rPr>
              <a:t>Which Redis To Use?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271" name="Google Shape;271;p8"/>
          <p:cNvSpPr txBox="1"/>
          <p:nvPr>
            <p:ph idx="4294967295" type="subTitle"/>
          </p:nvPr>
        </p:nvSpPr>
        <p:spPr>
          <a:xfrm>
            <a:off x="2038200" y="3657625"/>
            <a:ext cx="8115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An Overview of Redis Installation Options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72" name="Google Shape;272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2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Repositories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1004" name="Google Shape;1004;p62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Creating a Repository and Saving an Entity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005" name="Google Shape;100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2"/>
          <p:cNvSpPr txBox="1"/>
          <p:nvPr/>
        </p:nvSpPr>
        <p:spPr>
          <a:xfrm>
            <a:off x="323850" y="1680324"/>
            <a:ext cx="70899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repository =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new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Repository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(schema, redis)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2"/>
          <p:cNvSpPr txBox="1"/>
          <p:nvPr/>
        </p:nvSpPr>
        <p:spPr>
          <a:xfrm>
            <a:off x="2805953" y="39444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2"/>
          <p:cNvSpPr txBox="1"/>
          <p:nvPr/>
        </p:nvSpPr>
        <p:spPr>
          <a:xfrm>
            <a:off x="323851" y="2232861"/>
            <a:ext cx="7089962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let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 =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account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"5158675309"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800" u="none" cap="none" strike="noStrike">
              <a:solidFill>
                <a:srgbClr val="BF030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approvals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[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"JC"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"GR"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],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  overdrawn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false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memo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"Payment for watching"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800" u="none" cap="none" strike="noStrike">
              <a:solidFill>
                <a:srgbClr val="BF030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amount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125.00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date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'2023-04-27'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location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longitude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12.34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latitude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56.78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b="0" i="0" sz="1800" u="none" cap="none" strike="noStrike">
              <a:solidFill>
                <a:srgbClr val="01018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2"/>
          <p:cNvSpPr txBox="1"/>
          <p:nvPr/>
        </p:nvSpPr>
        <p:spPr>
          <a:xfrm>
            <a:off x="323850" y="5800390"/>
            <a:ext cx="7924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 = await repository.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save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(transaction)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3"/>
          <p:cNvSpPr txBox="1"/>
          <p:nvPr/>
        </p:nvSpPr>
        <p:spPr>
          <a:xfrm>
            <a:off x="323850" y="3590755"/>
            <a:ext cx="100852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transaction.date      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instanceof Date</a:t>
            </a:r>
            <a:endParaRPr b="0" i="0" sz="1800" u="none" cap="none" strike="noStrike">
              <a:solidFill>
                <a:srgbClr val="83818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7" name="Google Shape;1017;p63"/>
          <p:cNvSpPr txBox="1"/>
          <p:nvPr/>
        </p:nvSpPr>
        <p:spPr>
          <a:xfrm>
            <a:off x="323850" y="4126351"/>
            <a:ext cx="100852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transaction[EntityId] 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"01FJYWEYRHYFT8YTEGQBABJ43J"</a:t>
            </a:r>
            <a:endParaRPr b="0" i="0" sz="1800" u="none" cap="none" strike="noStrike">
              <a:solidFill>
                <a:srgbClr val="83818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8" name="Google Shape;1018;p63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Repositories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1019" name="Google Shape;1019;p63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What's in an Entity?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020" name="Google Shape;102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63"/>
          <p:cNvSpPr txBox="1"/>
          <p:nvPr/>
        </p:nvSpPr>
        <p:spPr>
          <a:xfrm>
            <a:off x="2805953" y="3944471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3"/>
          <p:cNvSpPr txBox="1"/>
          <p:nvPr/>
        </p:nvSpPr>
        <p:spPr>
          <a:xfrm>
            <a:off x="323850" y="1682496"/>
            <a:ext cx="1086922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transaction.account   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"5158675309"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transaction.approvals 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[ "JC", "GR" ]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transaction.overdrawn 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false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transaction.memo      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"Payment for watching"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transaction.amount    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125.00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transaction.location  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{ longitude: 12.34, latitude: 56.78 }</a:t>
            </a:r>
            <a:endParaRPr b="0" i="0" sz="1800" u="none" cap="none" strike="noStrike">
              <a:solidFill>
                <a:srgbClr val="83818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3" name="Google Shape;1023;p63"/>
          <p:cNvSpPr txBox="1"/>
          <p:nvPr/>
        </p:nvSpPr>
        <p:spPr>
          <a:xfrm>
            <a:off x="323850" y="5249435"/>
            <a:ext cx="111509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 = await repository.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save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"5558675309-90210"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transaction)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3"/>
          <p:cNvSpPr txBox="1"/>
          <p:nvPr/>
        </p:nvSpPr>
        <p:spPr>
          <a:xfrm>
            <a:off x="323850" y="4713839"/>
            <a:ext cx="41008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9100"/>
                </a:solidFill>
                <a:latin typeface="Arial"/>
                <a:ea typeface="Arial"/>
                <a:cs typeface="Arial"/>
                <a:sym typeface="Arial"/>
              </a:rPr>
              <a:t>Can I Use My Own EntityID?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4"/>
          <p:cNvSpPr txBox="1"/>
          <p:nvPr/>
        </p:nvSpPr>
        <p:spPr>
          <a:xfrm>
            <a:off x="323850" y="1972600"/>
            <a:ext cx="100852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transaction[EntityId] 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"5558675309-90210"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2" name="Google Shape;1032;p64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>
                <a:solidFill>
                  <a:schemeClr val="dk1"/>
                </a:solidFill>
              </a:rPr>
              <a:t>Repositories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3" name="Google Shape;1033;p64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Calling Save Again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4" name="Google Shape;103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4"/>
          <p:cNvSpPr txBox="1"/>
          <p:nvPr/>
        </p:nvSpPr>
        <p:spPr>
          <a:xfrm>
            <a:off x="323850" y="2507133"/>
            <a:ext cx="1086922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transaction.approvals.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push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'PF'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transaction.memo = 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"Payment for watching, always watching"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transaction.amount =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250.0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6" name="Google Shape;1036;p64"/>
          <p:cNvSpPr txBox="1"/>
          <p:nvPr/>
        </p:nvSpPr>
        <p:spPr>
          <a:xfrm>
            <a:off x="323850" y="3595664"/>
            <a:ext cx="111509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 = await repository.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save(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transaction)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4"/>
          <p:cNvSpPr txBox="1"/>
          <p:nvPr/>
        </p:nvSpPr>
        <p:spPr>
          <a:xfrm>
            <a:off x="2167681" y="4543510"/>
            <a:ext cx="785663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9100"/>
                </a:solidFill>
                <a:latin typeface="Arial"/>
                <a:ea typeface="Arial"/>
                <a:cs typeface="Arial"/>
                <a:sym typeface="Arial"/>
              </a:rPr>
              <a:t>Saving an Entity with an EntityID does an upsert</a:t>
            </a:r>
            <a:endParaRPr b="0" i="0" sz="2800" u="none" cap="none" strike="noStrike">
              <a:solidFill>
                <a:srgbClr val="FF91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5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Repositories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1045" name="Google Shape;1045;p65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Fetching and Removing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046" name="Google Shape;104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65"/>
          <p:cNvSpPr txBox="1"/>
          <p:nvPr/>
        </p:nvSpPr>
        <p:spPr>
          <a:xfrm>
            <a:off x="323850" y="2161311"/>
            <a:ext cx="111509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 = await repository.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fetch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"5558675309-90210"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5"/>
          <p:cNvSpPr txBox="1"/>
          <p:nvPr/>
        </p:nvSpPr>
        <p:spPr>
          <a:xfrm>
            <a:off x="323850" y="2915757"/>
            <a:ext cx="1115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await repository.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remove(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"5558675309-90210"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lose with solid fill" id="1049" name="Google Shape;104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9038" y="3670204"/>
            <a:ext cx="1775012" cy="1775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ing Box Archive with solid fill" id="1050" name="Google Shape;1050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7952" y="3670204"/>
            <a:ext cx="1775012" cy="1775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6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6"/>
          <p:cNvSpPr txBox="1"/>
          <p:nvPr/>
        </p:nvSpPr>
        <p:spPr>
          <a:xfrm>
            <a:off x="323850" y="2298325"/>
            <a:ext cx="6555300" cy="147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redis.local:6389&gt; FT.CREATE transaction:index</a:t>
            </a:r>
            <a:endParaRPr b="0" i="0" sz="1800" u="none" cap="none" strike="noStrike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ON JSON</a:t>
            </a:r>
            <a:endParaRPr b="0" i="0" sz="1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PREFIX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0" i="0" lang="en-US" sz="1800" u="none" cap="none" strike="noStrike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transaction:</a:t>
            </a:r>
            <a:endParaRPr b="0" i="0" sz="1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                     SCHEMA</a:t>
            </a:r>
            <a:endParaRPr b="0" i="0" sz="1400" u="none" cap="none" strike="noStrike">
              <a:solidFill>
                <a:srgbClr val="00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                   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6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Searching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9" name="Google Shape;1059;p66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Finding All The Things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0" name="Google Shape;106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6"/>
          <p:cNvSpPr txBox="1"/>
          <p:nvPr/>
        </p:nvSpPr>
        <p:spPr>
          <a:xfrm>
            <a:off x="323850" y="1782606"/>
            <a:ext cx="111509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await repository.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createIndex()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62" name="Google Shape;1062;p66"/>
          <p:cNvSpPr txBox="1"/>
          <p:nvPr/>
        </p:nvSpPr>
        <p:spPr>
          <a:xfrm>
            <a:off x="323850" y="4397830"/>
            <a:ext cx="111509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transactions = await repository.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search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all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3" name="Google Shape;1063;p66"/>
          <p:cNvPicPr preferRelativeResize="0"/>
          <p:nvPr/>
        </p:nvPicPr>
        <p:blipFill rotWithShape="1">
          <a:blip r:embed="rId4">
            <a:alphaModFix/>
          </a:blip>
          <a:srcRect b="0" l="326" r="334" t="0"/>
          <a:stretch/>
        </p:blipFill>
        <p:spPr>
          <a:xfrm>
            <a:off x="9968627" y="1241282"/>
            <a:ext cx="1625036" cy="1625036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66"/>
          <p:cNvSpPr/>
          <p:nvPr/>
        </p:nvSpPr>
        <p:spPr>
          <a:xfrm rot="5044255">
            <a:off x="4421710" y="427982"/>
            <a:ext cx="945593" cy="2086681"/>
          </a:xfrm>
          <a:prstGeom prst="arc">
            <a:avLst>
              <a:gd fmla="val 16603891" name="adj1"/>
              <a:gd fmla="val 9295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6"/>
          <p:cNvSpPr txBox="1"/>
          <p:nvPr/>
        </p:nvSpPr>
        <p:spPr>
          <a:xfrm>
            <a:off x="5453421" y="998137"/>
            <a:ext cx="23903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creates (or recreates)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the index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6"/>
          <p:cNvSpPr/>
          <p:nvPr/>
        </p:nvSpPr>
        <p:spPr>
          <a:xfrm flipH="1" rot="2928049">
            <a:off x="6456991" y="3442213"/>
            <a:ext cx="945593" cy="1911233"/>
          </a:xfrm>
          <a:prstGeom prst="arc">
            <a:avLst>
              <a:gd fmla="val 18238095" name="adj1"/>
              <a:gd fmla="val 2768398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6"/>
          <p:cNvSpPr txBox="1"/>
          <p:nvPr/>
        </p:nvSpPr>
        <p:spPr>
          <a:xfrm>
            <a:off x="6929787" y="3305130"/>
            <a:ext cx="19287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creates a </a:t>
            </a:r>
            <a:r>
              <a:rPr b="0" i="0" lang="en-US" sz="1800" u="none" cap="none" strike="noStrike">
                <a:solidFill>
                  <a:srgbClr val="FF91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b="0" i="0" sz="1800" u="none" cap="none" strike="noStrike">
              <a:solidFill>
                <a:srgbClr val="161F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6"/>
          <p:cNvSpPr/>
          <p:nvPr/>
        </p:nvSpPr>
        <p:spPr>
          <a:xfrm rot="9676511">
            <a:off x="8191261" y="3566863"/>
            <a:ext cx="945593" cy="2199426"/>
          </a:xfrm>
          <a:prstGeom prst="arc">
            <a:avLst>
              <a:gd fmla="val 16799498" name="adj1"/>
              <a:gd fmla="val 31796" name="adj2"/>
            </a:avLst>
          </a:prstGeom>
          <a:noFill/>
          <a:ln cap="rnd" cmpd="sng" w="76200">
            <a:solidFill>
              <a:srgbClr val="3E1CC2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66"/>
          <p:cNvSpPr txBox="1"/>
          <p:nvPr/>
        </p:nvSpPr>
        <p:spPr>
          <a:xfrm>
            <a:off x="8766647" y="5482971"/>
            <a:ext cx="12618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 triggers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161F31"/>
                </a:solidFill>
                <a:latin typeface="Arial"/>
                <a:ea typeface="Arial"/>
                <a:cs typeface="Arial"/>
                <a:sym typeface="Arial"/>
              </a:rPr>
              <a:t>the 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6"/>
          <p:cNvSpPr txBox="1"/>
          <p:nvPr/>
        </p:nvSpPr>
        <p:spPr>
          <a:xfrm>
            <a:off x="331190" y="4918510"/>
            <a:ext cx="7175362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FF00"/>
                </a:solidFill>
                <a:latin typeface="Fira Code"/>
                <a:ea typeface="Fira Code"/>
                <a:cs typeface="Fira Code"/>
                <a:sym typeface="Fira Code"/>
              </a:rPr>
              <a:t>redis.local:6379&gt; FT.SEARCH transaction:index "*"</a:t>
            </a:r>
            <a:endParaRPr b="0" i="0" sz="1800" u="none" cap="none" strike="noStrike">
              <a:solidFill>
                <a:srgbClr val="00FF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71" name="Google Shape;1071;p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7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Searching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1078" name="Google Shape;1078;p67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</a:rPr>
              <a:t>Finding Specific Things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079" name="Google Shape;107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4047" y="382997"/>
            <a:ext cx="2242440" cy="56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67"/>
          <p:cNvSpPr txBox="1"/>
          <p:nvPr/>
        </p:nvSpPr>
        <p:spPr>
          <a:xfrm>
            <a:off x="323850" y="1743250"/>
            <a:ext cx="9588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transactions = await repository.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search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1" name="Google Shape;1081;p67"/>
          <p:cNvPicPr preferRelativeResize="0"/>
          <p:nvPr/>
        </p:nvPicPr>
        <p:blipFill rotWithShape="1">
          <a:blip r:embed="rId4">
            <a:alphaModFix/>
          </a:blip>
          <a:srcRect b="0" l="326" r="334" t="0"/>
          <a:stretch/>
        </p:blipFill>
        <p:spPr>
          <a:xfrm>
            <a:off x="9968627" y="1241282"/>
            <a:ext cx="1625036" cy="1625036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7"/>
          <p:cNvSpPr txBox="1"/>
          <p:nvPr/>
        </p:nvSpPr>
        <p:spPr>
          <a:xfrm>
            <a:off x="2094921" y="5679871"/>
            <a:ext cx="79736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Full documentation at </a:t>
            </a:r>
            <a:r>
              <a:rPr i="0" lang="en-US" sz="2400" u="none" cap="none" strike="noStrike">
                <a:solidFill>
                  <a:srgbClr val="FF9100"/>
                </a:solidFill>
                <a:latin typeface="Lato"/>
                <a:ea typeface="Lato"/>
                <a:cs typeface="Lato"/>
                <a:sym typeface="Lato"/>
              </a:rPr>
              <a:t>github.com/redis/redis-om-node/</a:t>
            </a:r>
            <a:r>
              <a:rPr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i="0" sz="2400" u="none" cap="none" strike="noStrike">
              <a:solidFill>
                <a:srgbClr val="FF91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3" name="Google Shape;1083;p67"/>
          <p:cNvSpPr txBox="1"/>
          <p:nvPr/>
        </p:nvSpPr>
        <p:spPr>
          <a:xfrm>
            <a:off x="323849" y="2112582"/>
            <a:ext cx="9588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where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'account'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equals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'5558675309'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    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string</a:t>
            </a:r>
            <a:endParaRPr b="0" i="0" sz="1800" u="none" cap="none" strike="noStrike">
              <a:solidFill>
                <a:srgbClr val="BF030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84" name="Google Shape;1084;p67"/>
          <p:cNvSpPr txBox="1"/>
          <p:nvPr/>
        </p:nvSpPr>
        <p:spPr>
          <a:xfrm>
            <a:off x="323847" y="2847175"/>
            <a:ext cx="9588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    .and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'overdrawn'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).is.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false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           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boolean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85" name="Google Shape;1085;p67"/>
          <p:cNvSpPr txBox="1"/>
          <p:nvPr/>
        </p:nvSpPr>
        <p:spPr>
          <a:xfrm>
            <a:off x="323848" y="2477843"/>
            <a:ext cx="9588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'amount'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).is.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greaterThan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20.00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   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number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86" name="Google Shape;1086;p67"/>
          <p:cNvSpPr txBox="1"/>
          <p:nvPr/>
        </p:nvSpPr>
        <p:spPr>
          <a:xfrm>
            <a:off x="323846" y="3222722"/>
            <a:ext cx="9588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'date'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).is.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after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'2023-04-27'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    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date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87" name="Google Shape;1087;p67"/>
          <p:cNvSpPr txBox="1"/>
          <p:nvPr/>
        </p:nvSpPr>
        <p:spPr>
          <a:xfrm>
            <a:off x="323845" y="3596768"/>
            <a:ext cx="9588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'approvals'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contains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'JC'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       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string[] 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88" name="Google Shape;1088;p67"/>
          <p:cNvSpPr txBox="1"/>
          <p:nvPr/>
        </p:nvSpPr>
        <p:spPr>
          <a:xfrm>
            <a:off x="323844" y="3970814"/>
            <a:ext cx="9588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'memo'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matches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'watch'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          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full-text search</a:t>
            </a:r>
            <a:endParaRPr b="0" i="0" sz="1800" u="none" cap="none" strike="noStrik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89" name="Google Shape;1089;p67"/>
          <p:cNvSpPr txBox="1"/>
          <p:nvPr/>
        </p:nvSpPr>
        <p:spPr>
          <a:xfrm>
            <a:off x="323843" y="4340689"/>
            <a:ext cx="9588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 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F0303"/>
                </a:solidFill>
                <a:latin typeface="Fira Code"/>
                <a:ea typeface="Fira Code"/>
                <a:cs typeface="Fira Code"/>
                <a:sym typeface="Fira Code"/>
              </a:rPr>
              <a:t>'location'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inRadius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              </a:t>
            </a:r>
            <a:r>
              <a:rPr b="0" i="1" lang="en-US" sz="1800" u="none" cap="none" strike="noStrike">
                <a:solidFill>
                  <a:srgbClr val="838183"/>
                </a:solidFill>
                <a:latin typeface="Fira Code"/>
                <a:ea typeface="Fira Code"/>
                <a:cs typeface="Fira Code"/>
                <a:sym typeface="Fira Code"/>
              </a:rPr>
              <a:t>// 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7"/>
          <p:cNvSpPr txBox="1"/>
          <p:nvPr/>
        </p:nvSpPr>
        <p:spPr>
          <a:xfrm>
            <a:off x="323842" y="5084610"/>
            <a:ext cx="9588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     .</a:t>
            </a:r>
            <a:r>
              <a:rPr b="1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all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67"/>
          <p:cNvSpPr txBox="1"/>
          <p:nvPr/>
        </p:nvSpPr>
        <p:spPr>
          <a:xfrm>
            <a:off x="323841" y="4710021"/>
            <a:ext cx="95882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   circle =&gt; circle.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origin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12.34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56.78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).</a:t>
            </a:r>
            <a:r>
              <a:rPr b="0" i="0" lang="en-US" sz="1800" u="none" cap="none" strike="noStrike">
                <a:solidFill>
                  <a:srgbClr val="010181"/>
                </a:solidFill>
                <a:latin typeface="Fira Code"/>
                <a:ea typeface="Fira Code"/>
                <a:cs typeface="Fira Code"/>
                <a:sym typeface="Fira Code"/>
              </a:rPr>
              <a:t>radius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b="0" i="0" lang="en-US" sz="1800" u="none" cap="none" strike="noStrike">
                <a:solidFill>
                  <a:srgbClr val="B07E0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b="0" i="0" lang="en-US" sz="18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).miles)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8"/>
          <p:cNvSpPr txBox="1"/>
          <p:nvPr>
            <p:ph idx="4294967295" type="title"/>
          </p:nvPr>
        </p:nvSpPr>
        <p:spPr>
          <a:xfrm>
            <a:off x="978350" y="871075"/>
            <a:ext cx="827741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5000">
                <a:solidFill>
                  <a:schemeClr val="dk1"/>
                </a:solidFill>
              </a:rPr>
              <a:t>Beats By Redis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1099" name="Google Shape;1099;p68"/>
          <p:cNvSpPr txBox="1"/>
          <p:nvPr>
            <p:ph idx="4294967295" type="subTitle"/>
          </p:nvPr>
        </p:nvSpPr>
        <p:spPr>
          <a:xfrm>
            <a:off x="990600" y="2556950"/>
            <a:ext cx="6913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3200">
                <a:solidFill>
                  <a:schemeClr val="dk1"/>
                </a:solidFill>
              </a:rPr>
              <a:t>A Simple Application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100" name="Google Shape;1100;p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1" name="Google Shape;11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175" y="1786275"/>
            <a:ext cx="3580448" cy="3580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7" name="Google Shape;1107;p69"/>
          <p:cNvCxnSpPr>
            <a:stCxn id="1108" idx="3"/>
          </p:cNvCxnSpPr>
          <p:nvPr/>
        </p:nvCxnSpPr>
        <p:spPr>
          <a:xfrm>
            <a:off x="6638544" y="5066817"/>
            <a:ext cx="1323300" cy="750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9" name="Google Shape;1109;p69"/>
          <p:cNvCxnSpPr>
            <a:stCxn id="1110" idx="3"/>
          </p:cNvCxnSpPr>
          <p:nvPr/>
        </p:nvCxnSpPr>
        <p:spPr>
          <a:xfrm>
            <a:off x="4242816" y="2570802"/>
            <a:ext cx="3840600" cy="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1" name="Google Shape;1111;p69"/>
          <p:cNvCxnSpPr>
            <a:stCxn id="1112" idx="3"/>
          </p:cNvCxnSpPr>
          <p:nvPr/>
        </p:nvCxnSpPr>
        <p:spPr>
          <a:xfrm>
            <a:off x="4242816" y="3401000"/>
            <a:ext cx="3840600" cy="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3" name="Google Shape;1113;p69"/>
          <p:cNvCxnSpPr>
            <a:stCxn id="1114" idx="3"/>
            <a:endCxn id="1115" idx="1"/>
          </p:cNvCxnSpPr>
          <p:nvPr/>
        </p:nvCxnSpPr>
        <p:spPr>
          <a:xfrm>
            <a:off x="4242816" y="4236617"/>
            <a:ext cx="3432600" cy="210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6" name="Google Shape;1116;p69"/>
          <p:cNvCxnSpPr>
            <a:stCxn id="1117" idx="3"/>
          </p:cNvCxnSpPr>
          <p:nvPr/>
        </p:nvCxnSpPr>
        <p:spPr>
          <a:xfrm>
            <a:off x="4242816" y="5897017"/>
            <a:ext cx="3840600" cy="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5" name="Google Shape;1115;p69"/>
          <p:cNvSpPr/>
          <p:nvPr/>
        </p:nvSpPr>
        <p:spPr>
          <a:xfrm>
            <a:off x="7675398" y="2275616"/>
            <a:ext cx="4041113" cy="392603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25400">
            <a:solidFill>
              <a:srgbClr val="AFAF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9"/>
          <p:cNvSpPr/>
          <p:nvPr/>
        </p:nvSpPr>
        <p:spPr>
          <a:xfrm>
            <a:off x="2133600" y="4769617"/>
            <a:ext cx="2109216" cy="594399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5400">
            <a:solidFill>
              <a:srgbClr val="BA6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Purchases Websocket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9"/>
          <p:cNvSpPr txBox="1"/>
          <p:nvPr>
            <p:ph idx="4294967295" type="subTitle"/>
          </p:nvPr>
        </p:nvSpPr>
        <p:spPr>
          <a:xfrm>
            <a:off x="127675" y="137575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/>
              <a:t>Beats by Redis</a:t>
            </a:r>
            <a:endParaRPr/>
          </a:p>
        </p:txBody>
      </p:sp>
      <p:sp>
        <p:nvSpPr>
          <p:cNvPr id="1120" name="Google Shape;1120;p69"/>
          <p:cNvSpPr txBox="1"/>
          <p:nvPr>
            <p:ph idx="4294967295" type="subTitle"/>
          </p:nvPr>
        </p:nvSpPr>
        <p:spPr>
          <a:xfrm>
            <a:off x="324150" y="10217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Overview of the Application</a:t>
            </a:r>
            <a:endParaRPr/>
          </a:p>
        </p:txBody>
      </p:sp>
      <p:sp>
        <p:nvSpPr>
          <p:cNvPr id="1121" name="Google Shape;1121;p69"/>
          <p:cNvSpPr txBox="1"/>
          <p:nvPr/>
        </p:nvSpPr>
        <p:spPr>
          <a:xfrm>
            <a:off x="11847007" y="2821376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122" name="Google Shape;112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1847" y="2867611"/>
            <a:ext cx="2892938" cy="24856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3" name="Google Shape;1123;p69"/>
          <p:cNvGrpSpPr/>
          <p:nvPr/>
        </p:nvGrpSpPr>
        <p:grpSpPr>
          <a:xfrm>
            <a:off x="2133600" y="2273602"/>
            <a:ext cx="2109216" cy="594399"/>
            <a:chOff x="2133600" y="1743250"/>
            <a:chExt cx="2109216" cy="594399"/>
          </a:xfrm>
        </p:grpSpPr>
        <p:sp>
          <p:nvSpPr>
            <p:cNvPr id="1110" name="Google Shape;1110;p69"/>
            <p:cNvSpPr/>
            <p:nvPr/>
          </p:nvSpPr>
          <p:spPr>
            <a:xfrm>
              <a:off x="2133600" y="1743250"/>
              <a:ext cx="2109216" cy="594399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25400">
              <a:solidFill>
                <a:srgbClr val="404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Purchsae Search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4" name="Google Shape;1124;p69"/>
            <p:cNvPicPr preferRelativeResize="0"/>
            <p:nvPr/>
          </p:nvPicPr>
          <p:blipFill rotWithShape="1">
            <a:blip r:embed="rId4">
              <a:alphaModFix/>
            </a:blip>
            <a:srcRect b="0" l="326" r="334" t="0"/>
            <a:stretch/>
          </p:blipFill>
          <p:spPr>
            <a:xfrm>
              <a:off x="3696746" y="1836836"/>
              <a:ext cx="446476" cy="446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5" name="Google Shape;1125;p69"/>
          <p:cNvGrpSpPr/>
          <p:nvPr/>
        </p:nvGrpSpPr>
        <p:grpSpPr>
          <a:xfrm>
            <a:off x="2133600" y="3103801"/>
            <a:ext cx="2109216" cy="594399"/>
            <a:chOff x="2133600" y="2573449"/>
            <a:chExt cx="2109216" cy="594399"/>
          </a:xfrm>
        </p:grpSpPr>
        <p:sp>
          <p:nvSpPr>
            <p:cNvPr id="1112" name="Google Shape;1112;p69"/>
            <p:cNvSpPr/>
            <p:nvPr/>
          </p:nvSpPr>
          <p:spPr>
            <a:xfrm>
              <a:off x="2133600" y="2573449"/>
              <a:ext cx="2109216" cy="594399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25400">
              <a:solidFill>
                <a:srgbClr val="404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Sales per minute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6" name="Google Shape;1126;p69"/>
            <p:cNvPicPr preferRelativeResize="0"/>
            <p:nvPr/>
          </p:nvPicPr>
          <p:blipFill rotWithShape="1">
            <a:blip r:embed="rId5">
              <a:alphaModFix/>
            </a:blip>
            <a:srcRect b="0" l="326" r="334" t="0"/>
            <a:stretch/>
          </p:blipFill>
          <p:spPr>
            <a:xfrm>
              <a:off x="3677134" y="2653340"/>
              <a:ext cx="446476" cy="446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7" name="Google Shape;1127;p69"/>
          <p:cNvGrpSpPr/>
          <p:nvPr/>
        </p:nvGrpSpPr>
        <p:grpSpPr>
          <a:xfrm>
            <a:off x="8641346" y="1190787"/>
            <a:ext cx="2109216" cy="594399"/>
            <a:chOff x="9320784" y="3397579"/>
            <a:chExt cx="2109216" cy="594399"/>
          </a:xfrm>
        </p:grpSpPr>
        <p:sp>
          <p:nvSpPr>
            <p:cNvPr id="1128" name="Google Shape;1128;p69"/>
            <p:cNvSpPr/>
            <p:nvPr/>
          </p:nvSpPr>
          <p:spPr>
            <a:xfrm>
              <a:off x="9320784" y="3397579"/>
              <a:ext cx="2109216" cy="594399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rgbClr val="BA6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PurchaseIngestor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9" name="Google Shape;1129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63312" y="3451928"/>
              <a:ext cx="485700" cy="485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0" name="Google Shape;1130;p69"/>
          <p:cNvGrpSpPr/>
          <p:nvPr/>
        </p:nvGrpSpPr>
        <p:grpSpPr>
          <a:xfrm>
            <a:off x="4529328" y="4769617"/>
            <a:ext cx="2109216" cy="594399"/>
            <a:chOff x="4529328" y="4239265"/>
            <a:chExt cx="2109216" cy="594399"/>
          </a:xfrm>
        </p:grpSpPr>
        <p:sp>
          <p:nvSpPr>
            <p:cNvPr id="1108" name="Google Shape;1108;p69"/>
            <p:cNvSpPr/>
            <p:nvPr/>
          </p:nvSpPr>
          <p:spPr>
            <a:xfrm>
              <a:off x="4529328" y="4239265"/>
              <a:ext cx="2109216" cy="594399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25400">
              <a:solidFill>
                <a:srgbClr val="BA6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Purchase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Forwarder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31" name="Google Shape;1131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53250" y="4293614"/>
              <a:ext cx="485700" cy="485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2" name="Google Shape;1132;p69"/>
          <p:cNvGrpSpPr/>
          <p:nvPr/>
        </p:nvGrpSpPr>
        <p:grpSpPr>
          <a:xfrm>
            <a:off x="2133600" y="3939417"/>
            <a:ext cx="2109216" cy="594399"/>
            <a:chOff x="2133600" y="3409065"/>
            <a:chExt cx="2109216" cy="594399"/>
          </a:xfrm>
        </p:grpSpPr>
        <p:sp>
          <p:nvSpPr>
            <p:cNvPr id="1114" name="Google Shape;1114;p69"/>
            <p:cNvSpPr/>
            <p:nvPr/>
          </p:nvSpPr>
          <p:spPr>
            <a:xfrm>
              <a:off x="2133600" y="3409065"/>
              <a:ext cx="2109216" cy="594399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25400">
              <a:solidFill>
                <a:srgbClr val="404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Top Earners API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33" name="Google Shape;1133;p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57522" y="3451928"/>
              <a:ext cx="485700" cy="485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4" name="Google Shape;1134;p69"/>
          <p:cNvGrpSpPr/>
          <p:nvPr/>
        </p:nvGrpSpPr>
        <p:grpSpPr>
          <a:xfrm>
            <a:off x="2133600" y="5599817"/>
            <a:ext cx="2109216" cy="594399"/>
            <a:chOff x="2133600" y="5069465"/>
            <a:chExt cx="2109216" cy="594399"/>
          </a:xfrm>
        </p:grpSpPr>
        <p:sp>
          <p:nvSpPr>
            <p:cNvPr id="1117" name="Google Shape;1117;p69"/>
            <p:cNvSpPr/>
            <p:nvPr/>
          </p:nvSpPr>
          <p:spPr>
            <a:xfrm>
              <a:off x="2133600" y="5069465"/>
              <a:ext cx="2109216" cy="594399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rgbClr val="AAABB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161F31"/>
                  </a:solidFill>
                  <a:latin typeface="Arial"/>
                  <a:ea typeface="Arial"/>
                  <a:cs typeface="Arial"/>
                  <a:sym typeface="Arial"/>
                </a:rPr>
                <a:t>Session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161F31"/>
                  </a:solidFill>
                  <a:latin typeface="Arial"/>
                  <a:ea typeface="Arial"/>
                  <a:cs typeface="Arial"/>
                  <a:sym typeface="Arial"/>
                </a:rPr>
                <a:t>Storage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35" name="Google Shape;1135;p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57522" y="5126613"/>
              <a:ext cx="485700" cy="4857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36" name="Google Shape;1136;p69"/>
          <p:cNvCxnSpPr/>
          <p:nvPr/>
        </p:nvCxnSpPr>
        <p:spPr>
          <a:xfrm rot="10800000">
            <a:off x="1668031" y="2591764"/>
            <a:ext cx="465569" cy="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7" name="Google Shape;1137;p69"/>
          <p:cNvCxnSpPr>
            <a:stCxn id="1112" idx="1"/>
          </p:cNvCxnSpPr>
          <p:nvPr/>
        </p:nvCxnSpPr>
        <p:spPr>
          <a:xfrm rot="10800000">
            <a:off x="1608900" y="3401000"/>
            <a:ext cx="524700" cy="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8" name="Google Shape;1138;p69"/>
          <p:cNvCxnSpPr>
            <a:stCxn id="1114" idx="1"/>
            <a:endCxn id="1139" idx="3"/>
          </p:cNvCxnSpPr>
          <p:nvPr/>
        </p:nvCxnSpPr>
        <p:spPr>
          <a:xfrm rot="10800000">
            <a:off x="1847100" y="4231217"/>
            <a:ext cx="286500" cy="540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0" name="Google Shape;1140;p69"/>
          <p:cNvCxnSpPr>
            <a:stCxn id="1118" idx="1"/>
          </p:cNvCxnSpPr>
          <p:nvPr/>
        </p:nvCxnSpPr>
        <p:spPr>
          <a:xfrm rot="10800000">
            <a:off x="1668000" y="5066817"/>
            <a:ext cx="465600" cy="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1" name="Google Shape;1141;p69"/>
          <p:cNvCxnSpPr>
            <a:stCxn id="1117" idx="1"/>
          </p:cNvCxnSpPr>
          <p:nvPr/>
        </p:nvCxnSpPr>
        <p:spPr>
          <a:xfrm rot="10800000">
            <a:off x="1608900" y="5897017"/>
            <a:ext cx="524700" cy="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9" name="Google Shape;1139;p69"/>
          <p:cNvSpPr/>
          <p:nvPr/>
        </p:nvSpPr>
        <p:spPr>
          <a:xfrm>
            <a:off x="475488" y="2268186"/>
            <a:ext cx="1371600" cy="392603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25400">
            <a:solidFill>
              <a:srgbClr val="3B94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UI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2" name="Google Shape;1142;p69"/>
          <p:cNvCxnSpPr>
            <a:stCxn id="1108" idx="1"/>
            <a:endCxn id="1118" idx="3"/>
          </p:cNvCxnSpPr>
          <p:nvPr/>
        </p:nvCxnSpPr>
        <p:spPr>
          <a:xfrm rot="10800000">
            <a:off x="4242828" y="5066817"/>
            <a:ext cx="286500" cy="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3" name="Google Shape;1143;p69"/>
          <p:cNvCxnSpPr>
            <a:stCxn id="1128" idx="2"/>
            <a:endCxn id="1115" idx="0"/>
          </p:cNvCxnSpPr>
          <p:nvPr/>
        </p:nvCxnSpPr>
        <p:spPr>
          <a:xfrm>
            <a:off x="9695954" y="1785186"/>
            <a:ext cx="0" cy="49050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4" name="Google Shape;1144;p69"/>
          <p:cNvSpPr txBox="1"/>
          <p:nvPr/>
        </p:nvSpPr>
        <p:spPr>
          <a:xfrm>
            <a:off x="9768154" y="1876512"/>
            <a:ext cx="6270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XADD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9"/>
          <p:cNvSpPr txBox="1"/>
          <p:nvPr/>
        </p:nvSpPr>
        <p:spPr>
          <a:xfrm>
            <a:off x="6638544" y="4765036"/>
            <a:ext cx="10368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XREAD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9"/>
          <p:cNvSpPr txBox="1"/>
          <p:nvPr/>
        </p:nvSpPr>
        <p:spPr>
          <a:xfrm>
            <a:off x="4386051" y="2266174"/>
            <a:ext cx="11801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FT.SEARCH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9"/>
          <p:cNvSpPr txBox="1"/>
          <p:nvPr/>
        </p:nvSpPr>
        <p:spPr>
          <a:xfrm>
            <a:off x="4386051" y="3101789"/>
            <a:ext cx="8483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TS.GET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9"/>
          <p:cNvSpPr txBox="1"/>
          <p:nvPr/>
        </p:nvSpPr>
        <p:spPr>
          <a:xfrm>
            <a:off x="4386051" y="3939417"/>
            <a:ext cx="8483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ZRANGE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9"/>
          <p:cNvSpPr txBox="1"/>
          <p:nvPr/>
        </p:nvSpPr>
        <p:spPr>
          <a:xfrm>
            <a:off x="4386051" y="5599817"/>
            <a:ext cx="10695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JSON.GET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logo&#10;&#10;Description automatically generated" id="1150" name="Google Shape;1150;p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59087" y="1609140"/>
            <a:ext cx="1858242" cy="56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6781" y="1670128"/>
            <a:ext cx="509013" cy="44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908165" y="2242081"/>
            <a:ext cx="1093428" cy="27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19885" y="5364016"/>
            <a:ext cx="2896538" cy="7730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4" name="Google Shape;1154;p69"/>
          <p:cNvGrpSpPr/>
          <p:nvPr/>
        </p:nvGrpSpPr>
        <p:grpSpPr>
          <a:xfrm>
            <a:off x="6139174" y="1190838"/>
            <a:ext cx="2035602" cy="594300"/>
            <a:chOff x="9286390" y="3397567"/>
            <a:chExt cx="2028300" cy="594300"/>
          </a:xfrm>
        </p:grpSpPr>
        <p:sp>
          <p:nvSpPr>
            <p:cNvPr id="1155" name="Google Shape;1155;p69"/>
            <p:cNvSpPr/>
            <p:nvPr/>
          </p:nvSpPr>
          <p:spPr>
            <a:xfrm>
              <a:off x="9286390" y="3397567"/>
              <a:ext cx="2028300" cy="594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Raw BC Sales Request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6" name="Google Shape;1156;p6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750427" y="3461653"/>
              <a:ext cx="485700" cy="4857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57" name="Google Shape;1157;p69"/>
          <p:cNvCxnSpPr>
            <a:stCxn id="1155" idx="3"/>
            <a:endCxn id="1128" idx="1"/>
          </p:cNvCxnSpPr>
          <p:nvPr/>
        </p:nvCxnSpPr>
        <p:spPr>
          <a:xfrm>
            <a:off x="8174776" y="1487988"/>
            <a:ext cx="466500" cy="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8" name="Google Shape;1158;p6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60600" y="1152281"/>
            <a:ext cx="671475" cy="6714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9" name="Google Shape;1159;p69"/>
          <p:cNvCxnSpPr>
            <a:stCxn id="1158" idx="3"/>
            <a:endCxn id="1155" idx="1"/>
          </p:cNvCxnSpPr>
          <p:nvPr/>
        </p:nvCxnSpPr>
        <p:spPr>
          <a:xfrm>
            <a:off x="5632075" y="1487997"/>
            <a:ext cx="507000" cy="0"/>
          </a:xfrm>
          <a:prstGeom prst="straightConnector1">
            <a:avLst/>
          </a:prstGeom>
          <a:noFill/>
          <a:ln cap="flat" cmpd="sng" w="38100">
            <a:solidFill>
              <a:srgbClr val="141D2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70"/>
          <p:cNvSpPr txBox="1"/>
          <p:nvPr>
            <p:ph idx="4294967295" type="title"/>
          </p:nvPr>
        </p:nvSpPr>
        <p:spPr>
          <a:xfrm>
            <a:off x="1003500" y="610750"/>
            <a:ext cx="101850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 sz="5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Complete the Beats-By-Redis API</a:t>
            </a:r>
            <a:endParaRPr sz="5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5" name="Google Shape;1165;p70"/>
          <p:cNvSpPr txBox="1"/>
          <p:nvPr>
            <p:ph idx="4294967295" type="subTitle"/>
          </p:nvPr>
        </p:nvSpPr>
        <p:spPr>
          <a:xfrm>
            <a:off x="990600" y="2556950"/>
            <a:ext cx="82803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None/>
            </a:pPr>
            <a:r>
              <a:rPr lang="en-US" sz="2400">
                <a:solidFill>
                  <a:schemeClr val="dk1"/>
                </a:solidFill>
              </a:rPr>
              <a:t>Follow the instructions in </a:t>
            </a:r>
            <a:r>
              <a:rPr b="1" lang="en-US" sz="2400">
                <a:solidFill>
                  <a:schemeClr val="dk1"/>
                </a:solidFill>
              </a:rPr>
              <a:t>05-BEATS-BY-REDIS.md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166" name="Google Shape;1166;p70"/>
          <p:cNvPicPr preferRelativeResize="0"/>
          <p:nvPr/>
        </p:nvPicPr>
        <p:blipFill rotWithShape="1">
          <a:blip r:embed="rId3">
            <a:alphaModFix/>
          </a:blip>
          <a:srcRect b="334" l="0" r="0" t="326"/>
          <a:stretch/>
        </p:blipFill>
        <p:spPr>
          <a:xfrm>
            <a:off x="7821075" y="2483449"/>
            <a:ext cx="3913725" cy="39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1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Connect, Learn, Explore</a:t>
            </a:r>
            <a:endParaRPr sz="5000">
              <a:solidFill>
                <a:schemeClr val="dk1"/>
              </a:solidFill>
            </a:endParaRPr>
          </a:p>
        </p:txBody>
      </p:sp>
      <p:pic>
        <p:nvPicPr>
          <p:cNvPr descr="A picture containing clock&#10;&#10;Description automatically generated" id="1173" name="Google Shape;117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842" y="1233177"/>
            <a:ext cx="1704489" cy="1669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4" name="Google Shape;1174;p71"/>
          <p:cNvGrpSpPr/>
          <p:nvPr/>
        </p:nvGrpSpPr>
        <p:grpSpPr>
          <a:xfrm>
            <a:off x="2875303" y="1516648"/>
            <a:ext cx="3288080" cy="1013046"/>
            <a:chOff x="2875303" y="1890341"/>
            <a:chExt cx="3288080" cy="1013046"/>
          </a:xfrm>
        </p:grpSpPr>
        <p:sp>
          <p:nvSpPr>
            <p:cNvPr id="1175" name="Google Shape;1175;p71"/>
            <p:cNvSpPr/>
            <p:nvPr/>
          </p:nvSpPr>
          <p:spPr>
            <a:xfrm>
              <a:off x="2875303" y="2441722"/>
              <a:ext cx="235994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sng" cap="none" strike="noStrike">
                  <a:solidFill>
                    <a:srgbClr val="FF9100"/>
                  </a:solid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discord.gg/redis</a:t>
              </a:r>
              <a:endParaRPr b="0" i="0" sz="2400" u="none" cap="none" strike="noStrike">
                <a:solidFill>
                  <a:srgbClr val="FF91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1"/>
            <p:cNvSpPr/>
            <p:nvPr/>
          </p:nvSpPr>
          <p:spPr>
            <a:xfrm>
              <a:off x="2875303" y="1890341"/>
              <a:ext cx="3288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Redis Discord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7" name="Google Shape;1177;p71"/>
          <p:cNvGrpSpPr/>
          <p:nvPr/>
        </p:nvGrpSpPr>
        <p:grpSpPr>
          <a:xfrm>
            <a:off x="2875303" y="4621821"/>
            <a:ext cx="2877711" cy="1013045"/>
            <a:chOff x="2875303" y="3380535"/>
            <a:chExt cx="2877711" cy="1013045"/>
          </a:xfrm>
        </p:grpSpPr>
        <p:sp>
          <p:nvSpPr>
            <p:cNvPr id="1178" name="Google Shape;1178;p71"/>
            <p:cNvSpPr/>
            <p:nvPr/>
          </p:nvSpPr>
          <p:spPr>
            <a:xfrm>
              <a:off x="2875303" y="3931915"/>
              <a:ext cx="26645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sng" cap="none" strike="noStrike">
                  <a:solidFill>
                    <a:srgbClr val="FF9100"/>
                  </a:solidFill>
                  <a:latin typeface="Arial"/>
                  <a:ea typeface="Arial"/>
                  <a:cs typeface="Arial"/>
                  <a:sym typeface="Arial"/>
                </a:rPr>
                <a:t>redis.com/try-free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2875303" y="3380535"/>
              <a:ext cx="287771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Redis Cloud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a logo&#10;&#10;Description automatically generated" id="1180" name="Google Shape;1180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264" y="4523629"/>
            <a:ext cx="1513644" cy="13005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1" name="Google Shape;1181;p71"/>
          <p:cNvGrpSpPr/>
          <p:nvPr/>
        </p:nvGrpSpPr>
        <p:grpSpPr>
          <a:xfrm>
            <a:off x="2875303" y="3028542"/>
            <a:ext cx="3801041" cy="1013045"/>
            <a:chOff x="2875303" y="4870729"/>
            <a:chExt cx="3801041" cy="1013045"/>
          </a:xfrm>
        </p:grpSpPr>
        <p:sp>
          <p:nvSpPr>
            <p:cNvPr id="1182" name="Google Shape;1182;p71"/>
            <p:cNvSpPr/>
            <p:nvPr/>
          </p:nvSpPr>
          <p:spPr>
            <a:xfrm>
              <a:off x="2875303" y="5422109"/>
              <a:ext cx="29915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sng" cap="none" strike="noStrike">
                  <a:solidFill>
                    <a:srgbClr val="FF91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university.redis.com</a:t>
              </a:r>
              <a:endParaRPr b="0" i="0" sz="2400" u="none" cap="none" strike="noStrike">
                <a:solidFill>
                  <a:srgbClr val="FF91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2875303" y="4870729"/>
              <a:ext cx="3801041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US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Redis University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close up of graphics&#10;&#10;Description automatically generated" id="1184" name="Google Shape;1184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9029" y="2818865"/>
            <a:ext cx="1522114" cy="152211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85" name="Google Shape;1185;p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Which Redis?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279" name="Google Shape;279;p9"/>
          <p:cNvSpPr txBox="1"/>
          <p:nvPr>
            <p:ph idx="4294967295" type="body"/>
          </p:nvPr>
        </p:nvSpPr>
        <p:spPr>
          <a:xfrm>
            <a:off x="316950" y="1981000"/>
            <a:ext cx="55383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Has the data structures we know and love.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Makes an excellent cache, database, or session store.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Not so good at JSON.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Searching can be difficult.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400">
                <a:solidFill>
                  <a:schemeClr val="dk1"/>
                </a:solidFill>
              </a:rPr>
              <a:t>Clustering requires a fair bit of work.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0" name="Google Shape;280;p9"/>
          <p:cNvSpPr txBox="1"/>
          <p:nvPr>
            <p:ph idx="4294967295" type="subTitle"/>
          </p:nvPr>
        </p:nvSpPr>
        <p:spPr>
          <a:xfrm>
            <a:off x="512500" y="1410625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OSS Redis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81" name="Google Shape;28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265" y="2709774"/>
            <a:ext cx="4223530" cy="143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44055"/>
            </a:gs>
            <a:gs pos="100000">
              <a:srgbClr val="03030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2"/>
          <p:cNvSpPr txBox="1"/>
          <p:nvPr>
            <p:ph idx="4294967295" type="subTitle"/>
          </p:nvPr>
        </p:nvSpPr>
        <p:spPr>
          <a:xfrm>
            <a:off x="1597075" y="3535625"/>
            <a:ext cx="3517800" cy="12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2"/>
                </a:solidFill>
              </a:rPr>
              <a:t>savanna.norem@redis.com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chemeClr val="dk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justin.castilla@redis.com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192" name="Google Shape;1192;p7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3" name="Google Shape;1193;p72"/>
          <p:cNvSpPr txBox="1"/>
          <p:nvPr/>
        </p:nvSpPr>
        <p:spPr>
          <a:xfrm>
            <a:off x="1385400" y="2356975"/>
            <a:ext cx="3401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sz="5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4" name="Google Shape;11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475" y="1240175"/>
            <a:ext cx="4377650" cy="43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Which Redis?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289" name="Google Shape;289;p10"/>
          <p:cNvSpPr txBox="1"/>
          <p:nvPr>
            <p:ph idx="4294967295" type="subTitle"/>
          </p:nvPr>
        </p:nvSpPr>
        <p:spPr>
          <a:xfrm>
            <a:off x="514350" y="1413004"/>
            <a:ext cx="4417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OSS Redis is Extensible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A close up of a logo&#10;&#10;Description automatically generated" id="290" name="Google Shape;2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9203" y="3308138"/>
            <a:ext cx="1891463" cy="1625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d with solid fill" id="291" name="Google Shape;2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9784" y="3779584"/>
            <a:ext cx="711449" cy="7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4102" y="3231210"/>
            <a:ext cx="1808195" cy="180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0"/>
          <p:cNvPicPr preferRelativeResize="0"/>
          <p:nvPr/>
        </p:nvPicPr>
        <p:blipFill rotWithShape="1">
          <a:blip r:embed="rId6">
            <a:alphaModFix/>
          </a:blip>
          <a:srcRect b="334" l="0" r="0" t="326"/>
          <a:stretch/>
        </p:blipFill>
        <p:spPr>
          <a:xfrm>
            <a:off x="5630354" y="3231210"/>
            <a:ext cx="1808195" cy="180819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AFAFA"/>
            </a:gs>
            <a:gs pos="100000">
              <a:srgbClr val="B9B9B9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"/>
          <p:cNvSpPr txBox="1"/>
          <p:nvPr>
            <p:ph idx="4294967295" type="subTitle"/>
          </p:nvPr>
        </p:nvSpPr>
        <p:spPr>
          <a:xfrm>
            <a:off x="323850" y="300250"/>
            <a:ext cx="11515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rPr lang="en-US" sz="5000">
                <a:solidFill>
                  <a:schemeClr val="dk1"/>
                </a:solidFill>
              </a:rPr>
              <a:t>Which Redis?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301" name="Google Shape;301;p11"/>
          <p:cNvSpPr txBox="1"/>
          <p:nvPr>
            <p:ph idx="4294967295" type="subTitle"/>
          </p:nvPr>
        </p:nvSpPr>
        <p:spPr>
          <a:xfrm>
            <a:off x="323850" y="1259950"/>
            <a:ext cx="11515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</a:rPr>
              <a:t>We've Implemented a Few 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302" name="Google Shape;30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4911" y="1810503"/>
            <a:ext cx="8712344" cy="2325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03" name="Google Shape;30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317" y="4264286"/>
            <a:ext cx="1291281" cy="110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 rotWithShape="1">
          <a:blip r:embed="rId5">
            <a:alphaModFix/>
          </a:blip>
          <a:srcRect b="0" l="326" r="334" t="0"/>
          <a:stretch/>
        </p:blipFill>
        <p:spPr>
          <a:xfrm>
            <a:off x="5383862" y="4201802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40116" y="4200692"/>
            <a:ext cx="1235550" cy="12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3265" y="4201802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 rotWithShape="1">
          <a:blip r:embed="rId8">
            <a:alphaModFix/>
          </a:blip>
          <a:srcRect b="0" l="326" r="334" t="0"/>
          <a:stretch/>
        </p:blipFill>
        <p:spPr>
          <a:xfrm>
            <a:off x="6861989" y="4201802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18243" y="4201802"/>
            <a:ext cx="1234440" cy="12344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d with solid fill" id="309" name="Google Shape;309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24083" y="4576172"/>
            <a:ext cx="485700" cy="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1"/>
          <p:cNvSpPr txBox="1"/>
          <p:nvPr/>
        </p:nvSpPr>
        <p:spPr>
          <a:xfrm>
            <a:off x="4319176" y="5502183"/>
            <a:ext cx="66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1"/>
          <p:cNvSpPr txBox="1"/>
          <p:nvPr/>
        </p:nvSpPr>
        <p:spPr>
          <a:xfrm>
            <a:off x="5625016" y="5502182"/>
            <a:ext cx="75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1"/>
          <p:cNvSpPr txBox="1"/>
          <p:nvPr/>
        </p:nvSpPr>
        <p:spPr>
          <a:xfrm>
            <a:off x="7021069" y="5502182"/>
            <a:ext cx="10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1"/>
          <p:cNvSpPr txBox="1"/>
          <p:nvPr/>
        </p:nvSpPr>
        <p:spPr>
          <a:xfrm>
            <a:off x="8617092" y="5502182"/>
            <a:ext cx="68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1"/>
          <p:cNvSpPr txBox="1"/>
          <p:nvPr/>
        </p:nvSpPr>
        <p:spPr>
          <a:xfrm>
            <a:off x="10089054" y="5502181"/>
            <a:ext cx="69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